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5" r:id="rId3"/>
    <p:sldId id="262" r:id="rId4"/>
    <p:sldId id="285" r:id="rId5"/>
    <p:sldId id="266" r:id="rId6"/>
    <p:sldId id="268" r:id="rId7"/>
    <p:sldId id="276" r:id="rId8"/>
    <p:sldId id="258" r:id="rId9"/>
    <p:sldId id="287" r:id="rId10"/>
    <p:sldId id="284" r:id="rId11"/>
    <p:sldId id="261" r:id="rId12"/>
    <p:sldId id="296" r:id="rId13"/>
    <p:sldId id="289" r:id="rId14"/>
    <p:sldId id="290" r:id="rId15"/>
    <p:sldId id="291" r:id="rId16"/>
    <p:sldId id="292" r:id="rId17"/>
    <p:sldId id="293" r:id="rId18"/>
    <p:sldId id="294" r:id="rId19"/>
    <p:sldId id="295"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314" autoAdjust="0"/>
  </p:normalViewPr>
  <p:slideViewPr>
    <p:cSldViewPr snapToGrid="0" snapToObjects="1">
      <p:cViewPr varScale="1">
        <p:scale>
          <a:sx n="64" d="100"/>
          <a:sy n="64" d="100"/>
        </p:scale>
        <p:origin x="297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8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571B1-951D-9C4D-93E3-9E0CEDAE692A}"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3223B-EB0B-A84D-AB94-0EF39A25DEF9}" type="slidenum">
              <a:rPr lang="en-US" smtClean="0"/>
              <a:t>‹#›</a:t>
            </a:fld>
            <a:endParaRPr lang="en-US"/>
          </a:p>
        </p:txBody>
      </p:sp>
    </p:spTree>
    <p:extLst>
      <p:ext uri="{BB962C8B-B14F-4D97-AF65-F5344CB8AC3E}">
        <p14:creationId xmlns:p14="http://schemas.microsoft.com/office/powerpoint/2010/main" val="3517000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talk</a:t>
            </a:r>
            <a:r>
              <a:rPr lang="en-US" baseline="0" dirty="0" smtClean="0"/>
              <a:t> –</a:t>
            </a:r>
          </a:p>
          <a:p>
            <a:pPr marL="228600" indent="-228600">
              <a:buAutoNum type="arabicParenR"/>
            </a:pPr>
            <a:r>
              <a:rPr lang="en-US" baseline="0" dirty="0" smtClean="0"/>
              <a:t>Shared Values</a:t>
            </a:r>
          </a:p>
          <a:p>
            <a:pPr marL="228600" indent="-228600">
              <a:buAutoNum type="arabicParenR"/>
            </a:pPr>
            <a:r>
              <a:rPr lang="en-US" baseline="0" dirty="0" smtClean="0"/>
              <a:t>Shared Experiences (restaurant …)</a:t>
            </a:r>
          </a:p>
          <a:p>
            <a:pPr marL="228600" indent="-228600">
              <a:buAutoNum type="arabicParenR"/>
            </a:pPr>
            <a:r>
              <a:rPr lang="en-US" baseline="0" dirty="0" smtClean="0"/>
              <a:t>Shared norms … we all want what is best for kids</a:t>
            </a:r>
          </a:p>
          <a:p>
            <a:pPr marL="228600" indent="-228600">
              <a:buAutoNum type="arabicParenR"/>
            </a:pPr>
            <a:endParaRPr lang="en-US" baseline="0" dirty="0" smtClean="0"/>
          </a:p>
          <a:p>
            <a:pPr marL="228600" indent="-228600">
              <a:buAutoNum type="arabicParenR"/>
            </a:pPr>
            <a:r>
              <a:rPr lang="en-US" baseline="0" dirty="0" smtClean="0"/>
              <a:t>BOARD not focused on one kid or one year or one community. Focused on long-term health of the school.</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1</a:t>
            </a:fld>
            <a:endParaRPr lang="en-US"/>
          </a:p>
        </p:txBody>
      </p:sp>
    </p:spTree>
    <p:extLst>
      <p:ext uri="{BB962C8B-B14F-4D97-AF65-F5344CB8AC3E}">
        <p14:creationId xmlns:p14="http://schemas.microsoft.com/office/powerpoint/2010/main" val="278190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sell k-8. Just mention that this initial vision was not </a:t>
            </a:r>
            <a:r>
              <a:rPr lang="en-US" dirty="0" err="1" smtClean="0"/>
              <a:t>arbitary</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5</a:t>
            </a:fld>
            <a:endParaRPr lang="en-US"/>
          </a:p>
        </p:txBody>
      </p:sp>
    </p:spTree>
    <p:extLst>
      <p:ext uri="{BB962C8B-B14F-4D97-AF65-F5344CB8AC3E}">
        <p14:creationId xmlns:p14="http://schemas.microsoft.com/office/powerpoint/2010/main" val="128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HUNDREDS if not THOUSANDS of hours spent</a:t>
            </a:r>
            <a:r>
              <a:rPr lang="en-US" baseline="0" dirty="0" smtClean="0"/>
              <a:t> by over 20 volunteers on this question in the last two or so years. The map above is just the key locations. The map with all locations is absurd! At least 50 locations pursued. </a:t>
            </a:r>
            <a:r>
              <a:rPr lang="en-US" dirty="0" smtClean="0"/>
              <a:t>We have spent three years searching for a solution in the NE.</a:t>
            </a:r>
          </a:p>
          <a:p>
            <a:pPr lvl="1"/>
            <a:r>
              <a:rPr lang="en-US" dirty="0" smtClean="0"/>
              <a:t>We are limited financially.</a:t>
            </a:r>
          </a:p>
          <a:p>
            <a:pPr lvl="1"/>
            <a:r>
              <a:rPr lang="en-US" dirty="0" smtClean="0"/>
              <a:t>There is a lack of viable facilities.</a:t>
            </a:r>
          </a:p>
          <a:p>
            <a:pPr lvl="1"/>
            <a:r>
              <a:rPr lang="en-US" dirty="0" smtClean="0"/>
              <a:t>Fierce competition.</a:t>
            </a:r>
          </a:p>
          <a:p>
            <a:pPr lvl="1"/>
            <a:r>
              <a:rPr lang="en-US" dirty="0" smtClean="0"/>
              <a:t>Whiteman campus not easily expanded.</a:t>
            </a:r>
          </a:p>
          <a:p>
            <a:pPr lvl="1"/>
            <a:endParaRPr lang="en-US" dirty="0" smtClean="0"/>
          </a:p>
          <a:p>
            <a:r>
              <a:rPr lang="en-US" dirty="0" smtClean="0"/>
              <a:t>Core issue – we either become smaller, or we find a second campus</a:t>
            </a:r>
          </a:p>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6</a:t>
            </a:fld>
            <a:endParaRPr lang="en-US"/>
          </a:p>
        </p:txBody>
      </p:sp>
    </p:spTree>
    <p:extLst>
      <p:ext uri="{BB962C8B-B14F-4D97-AF65-F5344CB8AC3E}">
        <p14:creationId xmlns:p14="http://schemas.microsoft.com/office/powerpoint/2010/main" val="245140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financially viable. We need that base. Have to have 4Ks to have a viable school, particularly middle school. Middle school numbers, across program start to get near 20 students in 8</a:t>
            </a:r>
            <a:r>
              <a:rPr lang="en-US" baseline="30000" dirty="0" smtClean="0"/>
              <a:t>th</a:t>
            </a:r>
            <a:r>
              <a:rPr lang="en-US" dirty="0" smtClean="0"/>
              <a:t> grade across BOTH programs. Too small. Need a pyramid!</a:t>
            </a: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7</a:t>
            </a:fld>
            <a:endParaRPr lang="en-US"/>
          </a:p>
        </p:txBody>
      </p:sp>
    </p:spTree>
    <p:extLst>
      <p:ext uri="{BB962C8B-B14F-4D97-AF65-F5344CB8AC3E}">
        <p14:creationId xmlns:p14="http://schemas.microsoft.com/office/powerpoint/2010/main" val="266648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lot of work has gone into getting DLS east</a:t>
            </a:r>
            <a:r>
              <a:rPr lang="en-US" baseline="0" dirty="0" smtClean="0"/>
              <a:t> ready to go.  Anne Davis, Kathy and her entire administrative and teaching staff have accomplished…..</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45 out of 50 KC</a:t>
            </a:r>
            <a:r>
              <a:rPr lang="en-US" baseline="0" dirty="0" smtClean="0"/>
              <a:t> spots are filled providing service to our parents and relieving additional crowding at DLS East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8</a:t>
            </a:fld>
            <a:endParaRPr lang="en-US"/>
          </a:p>
        </p:txBody>
      </p:sp>
    </p:spTree>
    <p:extLst>
      <p:ext uri="{BB962C8B-B14F-4D97-AF65-F5344CB8AC3E}">
        <p14:creationId xmlns:p14="http://schemas.microsoft.com/office/powerpoint/2010/main" val="352025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Playground</a:t>
            </a:r>
            <a:r>
              <a:rPr lang="en-US" baseline="0" dirty="0" smtClean="0"/>
              <a:t> – end of October – ball fields – </a:t>
            </a:r>
          </a:p>
          <a:p>
            <a:r>
              <a:rPr lang="en-US" baseline="0" dirty="0" smtClean="0"/>
              <a:t>Temporary swamp cooler units in upper level classrooms, window coverings, heat mitigation </a:t>
            </a:r>
            <a:r>
              <a:rPr lang="en-US" baseline="0" dirty="0" smtClean="0"/>
              <a:t>strategies Split </a:t>
            </a:r>
            <a:r>
              <a:rPr lang="en-US" baseline="0" dirty="0" smtClean="0"/>
              <a:t>system installation during </a:t>
            </a:r>
            <a:r>
              <a:rPr lang="en-US" baseline="0" dirty="0" smtClean="0"/>
              <a:t>summer break</a:t>
            </a:r>
            <a:endParaRPr lang="en-US" baseline="0" dirty="0" smtClean="0"/>
          </a:p>
          <a:p>
            <a:r>
              <a:rPr lang="en-US" baseline="0" dirty="0" smtClean="0"/>
              <a:t>Anne Davis and Assistant Principal Todd hired to help with coordination. </a:t>
            </a:r>
          </a:p>
          <a:p>
            <a:r>
              <a:rPr lang="en-US" baseline="0" dirty="0" smtClean="0"/>
              <a:t>Elevator </a:t>
            </a:r>
            <a:r>
              <a:rPr lang="en-US" baseline="0" dirty="0" smtClean="0"/>
              <a:t>will have to wait for next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9</a:t>
            </a:fld>
            <a:endParaRPr lang="en-US"/>
          </a:p>
        </p:txBody>
      </p:sp>
    </p:spTree>
    <p:extLst>
      <p:ext uri="{BB962C8B-B14F-4D97-AF65-F5344CB8AC3E}">
        <p14:creationId xmlns:p14="http://schemas.microsoft.com/office/powerpoint/2010/main" val="165217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bus routes to make transportation easier for a large majority of our populations – 325 students taking advantage of our bus services</a:t>
            </a:r>
          </a:p>
          <a:p>
            <a:r>
              <a:rPr lang="en-US" baseline="0" dirty="0" smtClean="0"/>
              <a:t>East west and west east routes</a:t>
            </a:r>
          </a:p>
          <a:p>
            <a:r>
              <a:rPr lang="en-US" baseline="0" dirty="0" smtClean="0"/>
              <a:t>Ridership numbers have been impressive – it has eased the pick up and drop off coordination which has helped our relationship with the </a:t>
            </a:r>
            <a:r>
              <a:rPr lang="en-US" baseline="0" dirty="0" smtClean="0"/>
              <a:t>neighborhood (good for LT plans)</a:t>
            </a:r>
            <a:endParaRPr lang="en-US" baseline="0" dirty="0" smtClean="0"/>
          </a:p>
          <a:p>
            <a:r>
              <a:rPr lang="en-US" baseline="0" dirty="0" smtClean="0"/>
              <a:t>There have been some hiccups  </a:t>
            </a:r>
            <a:r>
              <a:rPr lang="en-US" baseline="0" dirty="0" smtClean="0"/>
              <a:t>which spurred the need for </a:t>
            </a:r>
            <a:r>
              <a:rPr lang="en-US" baseline="0" dirty="0" err="1" smtClean="0"/>
              <a:t>PikMyKid</a:t>
            </a:r>
            <a:r>
              <a:rPr lang="en-US" baseline="0" dirty="0" smtClean="0"/>
              <a:t> app. We are the first to roll this out in Colorado and received very favorable pricing.  </a:t>
            </a:r>
            <a:endParaRPr lang="en-US" baseline="0" dirty="0" smtClean="0"/>
          </a:p>
        </p:txBody>
      </p:sp>
      <p:sp>
        <p:nvSpPr>
          <p:cNvPr id="4" name="Slide Number Placeholder 3"/>
          <p:cNvSpPr>
            <a:spLocks noGrp="1"/>
          </p:cNvSpPr>
          <p:nvPr>
            <p:ph type="sldNum" sz="quarter" idx="10"/>
          </p:nvPr>
        </p:nvSpPr>
        <p:spPr/>
        <p:txBody>
          <a:bodyPr/>
          <a:lstStyle/>
          <a:p>
            <a:fld id="{78B3223B-EB0B-A84D-AB94-0EF39A25DEF9}" type="slidenum">
              <a:rPr lang="en-US" smtClean="0"/>
              <a:t>11</a:t>
            </a:fld>
            <a:endParaRPr lang="en-US"/>
          </a:p>
        </p:txBody>
      </p:sp>
    </p:spTree>
    <p:extLst>
      <p:ext uri="{BB962C8B-B14F-4D97-AF65-F5344CB8AC3E}">
        <p14:creationId xmlns:p14="http://schemas.microsoft.com/office/powerpoint/2010/main" val="201771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3223B-EB0B-A84D-AB94-0EF39A25DEF9}" type="slidenum">
              <a:rPr lang="en-US" smtClean="0"/>
              <a:t>20</a:t>
            </a:fld>
            <a:endParaRPr lang="en-US"/>
          </a:p>
        </p:txBody>
      </p:sp>
    </p:spTree>
    <p:extLst>
      <p:ext uri="{BB962C8B-B14F-4D97-AF65-F5344CB8AC3E}">
        <p14:creationId xmlns:p14="http://schemas.microsoft.com/office/powerpoint/2010/main" val="187069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6816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06388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83668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C52E1-3235-9A44-A378-FA8FABBB8EC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76551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C52E1-3235-9A44-A378-FA8FABBB8ECB}"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21543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3C52E1-3235-9A44-A378-FA8FABBB8EC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1811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3C52E1-3235-9A44-A378-FA8FABBB8ECB}"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09303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3C52E1-3235-9A44-A378-FA8FABBB8ECB}"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24932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52E1-3235-9A44-A378-FA8FABBB8ECB}"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194875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52E1-3235-9A44-A378-FA8FABBB8EC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42525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C52E1-3235-9A44-A378-FA8FABBB8ECB}"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AB781-007A-154B-935A-3A03A8AF710A}" type="slidenum">
              <a:rPr lang="en-US" smtClean="0"/>
              <a:t>‹#›</a:t>
            </a:fld>
            <a:endParaRPr lang="en-US"/>
          </a:p>
        </p:txBody>
      </p:sp>
    </p:spTree>
    <p:extLst>
      <p:ext uri="{BB962C8B-B14F-4D97-AF65-F5344CB8AC3E}">
        <p14:creationId xmlns:p14="http://schemas.microsoft.com/office/powerpoint/2010/main" val="312511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52E1-3235-9A44-A378-FA8FABBB8ECB}" type="datetimeFigureOut">
              <a:rPr lang="en-US" smtClean="0"/>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AB781-007A-154B-935A-3A03A8AF710A}" type="slidenum">
              <a:rPr lang="en-US" smtClean="0"/>
              <a:t>‹#›</a:t>
            </a:fld>
            <a:endParaRPr lang="en-US"/>
          </a:p>
        </p:txBody>
      </p:sp>
    </p:spTree>
    <p:extLst>
      <p:ext uri="{BB962C8B-B14F-4D97-AF65-F5344CB8AC3E}">
        <p14:creationId xmlns:p14="http://schemas.microsoft.com/office/powerpoint/2010/main" val="12003313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DLS Town Hall</a:t>
            </a:r>
            <a:endParaRPr lang="en-US" dirty="0"/>
          </a:p>
        </p:txBody>
      </p:sp>
      <p:pic>
        <p:nvPicPr>
          <p:cNvPr id="4" name="Picture 3"/>
          <p:cNvPicPr>
            <a:picLocks noChangeAspect="1"/>
          </p:cNvPicPr>
          <p:nvPr/>
        </p:nvPicPr>
        <p:blipFill>
          <a:blip r:embed="rId3"/>
          <a:stretch>
            <a:fillRect/>
          </a:stretch>
        </p:blipFill>
        <p:spPr>
          <a:xfrm>
            <a:off x="2667000" y="1397000"/>
            <a:ext cx="3810000" cy="4051300"/>
          </a:xfrm>
          <a:prstGeom prst="rect">
            <a:avLst/>
          </a:prstGeom>
        </p:spPr>
      </p:pic>
      <p:pic>
        <p:nvPicPr>
          <p:cNvPr id="5" name="Picture 4"/>
          <p:cNvPicPr>
            <a:picLocks noChangeAspect="1"/>
          </p:cNvPicPr>
          <p:nvPr/>
        </p:nvPicPr>
        <p:blipFill>
          <a:blip r:embed="rId3"/>
          <a:stretch>
            <a:fillRect/>
          </a:stretch>
        </p:blipFill>
        <p:spPr>
          <a:xfrm>
            <a:off x="2667000" y="1397000"/>
            <a:ext cx="3810000" cy="4051300"/>
          </a:xfrm>
          <a:prstGeom prst="rect">
            <a:avLst/>
          </a:prstGeom>
        </p:spPr>
      </p:pic>
      <p:pic>
        <p:nvPicPr>
          <p:cNvPr id="6" name="Picture 5"/>
          <p:cNvPicPr>
            <a:picLocks noChangeAspect="1"/>
          </p:cNvPicPr>
          <p:nvPr/>
        </p:nvPicPr>
        <p:blipFill>
          <a:blip r:embed="rId3"/>
          <a:stretch>
            <a:fillRect/>
          </a:stretch>
        </p:blipFill>
        <p:spPr>
          <a:xfrm>
            <a:off x="2667000" y="1397000"/>
            <a:ext cx="3810000" cy="4051300"/>
          </a:xfrm>
          <a:prstGeom prst="rect">
            <a:avLst/>
          </a:prstGeom>
        </p:spPr>
      </p:pic>
      <p:pic>
        <p:nvPicPr>
          <p:cNvPr id="7" name="Picture 6"/>
          <p:cNvPicPr>
            <a:picLocks noChangeAspect="1"/>
          </p:cNvPicPr>
          <p:nvPr/>
        </p:nvPicPr>
        <p:blipFill>
          <a:blip r:embed="rId3"/>
          <a:stretch>
            <a:fillRect/>
          </a:stretch>
        </p:blipFill>
        <p:spPr>
          <a:xfrm>
            <a:off x="2667000" y="1397000"/>
            <a:ext cx="3810000" cy="4051300"/>
          </a:xfrm>
          <a:prstGeom prst="rect">
            <a:avLst/>
          </a:prstGeom>
        </p:spPr>
      </p:pic>
      <p:pic>
        <p:nvPicPr>
          <p:cNvPr id="3" name="Picture 2"/>
          <p:cNvPicPr>
            <a:picLocks noChangeAspect="1"/>
          </p:cNvPicPr>
          <p:nvPr/>
        </p:nvPicPr>
        <p:blipFill>
          <a:blip r:embed="rId4"/>
          <a:stretch>
            <a:fillRect/>
          </a:stretch>
        </p:blipFill>
        <p:spPr>
          <a:xfrm>
            <a:off x="0" y="951376"/>
            <a:ext cx="9144000" cy="4769827"/>
          </a:xfrm>
          <a:prstGeom prst="rect">
            <a:avLst/>
          </a:prstGeom>
        </p:spPr>
      </p:pic>
    </p:spTree>
    <p:extLst>
      <p:ext uri="{BB962C8B-B14F-4D97-AF65-F5344CB8AC3E}">
        <p14:creationId xmlns:p14="http://schemas.microsoft.com/office/powerpoint/2010/main" val="416021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DLS East</a:t>
            </a:r>
            <a:endParaRPr lang="en-US" dirty="0"/>
          </a:p>
        </p:txBody>
      </p:sp>
      <p:sp>
        <p:nvSpPr>
          <p:cNvPr id="3" name="Content Placeholder 2"/>
          <p:cNvSpPr>
            <a:spLocks noGrp="1"/>
          </p:cNvSpPr>
          <p:nvPr>
            <p:ph idx="1"/>
          </p:nvPr>
        </p:nvSpPr>
        <p:spPr>
          <a:xfrm>
            <a:off x="457200" y="1600200"/>
            <a:ext cx="8229600" cy="4744616"/>
          </a:xfrm>
        </p:spPr>
        <p:txBody>
          <a:bodyPr>
            <a:normAutofit fontScale="92500" lnSpcReduction="10000"/>
          </a:bodyPr>
          <a:lstStyle/>
          <a:p>
            <a:pPr marL="0" indent="0">
              <a:buNone/>
            </a:pPr>
            <a:r>
              <a:rPr lang="en-US" dirty="0" smtClean="0"/>
              <a:t>Additional Classroom spaces:</a:t>
            </a:r>
          </a:p>
          <a:p>
            <a:r>
              <a:rPr lang="en-US" dirty="0" smtClean="0"/>
              <a:t>1 for art</a:t>
            </a:r>
          </a:p>
          <a:p>
            <a:r>
              <a:rPr lang="en-US" dirty="0" smtClean="0"/>
              <a:t>1 for technology</a:t>
            </a:r>
          </a:p>
          <a:p>
            <a:r>
              <a:rPr lang="en-US" dirty="0" smtClean="0"/>
              <a:t>1 for science lab</a:t>
            </a:r>
          </a:p>
          <a:p>
            <a:r>
              <a:rPr lang="en-US" dirty="0" smtClean="0"/>
              <a:t>1 for music (auditorium freed up)</a:t>
            </a:r>
          </a:p>
          <a:p>
            <a:r>
              <a:rPr lang="en-US" dirty="0" smtClean="0"/>
              <a:t>1 for STEM or other courses</a:t>
            </a:r>
          </a:p>
          <a:p>
            <a:r>
              <a:rPr lang="en-US" dirty="0" smtClean="0"/>
              <a:t>1 for advanced math</a:t>
            </a:r>
          </a:p>
          <a:p>
            <a:r>
              <a:rPr lang="en-US" dirty="0" smtClean="0"/>
              <a:t>1 for pull outs</a:t>
            </a:r>
          </a:p>
          <a:p>
            <a:r>
              <a:rPr lang="en-US" dirty="0" smtClean="0"/>
              <a:t>Middle school sports</a:t>
            </a:r>
          </a:p>
        </p:txBody>
      </p:sp>
    </p:spTree>
    <p:extLst>
      <p:ext uri="{BB962C8B-B14F-4D97-AF65-F5344CB8AC3E}">
        <p14:creationId xmlns:p14="http://schemas.microsoft.com/office/powerpoint/2010/main" val="210008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9"/>
            <a:ext cx="8229600" cy="1143000"/>
          </a:xfrm>
        </p:spPr>
        <p:txBody>
          <a:bodyPr/>
          <a:lstStyle/>
          <a:p>
            <a:r>
              <a:rPr lang="en-US" dirty="0" smtClean="0"/>
              <a:t>Transportation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97243" y="1833053"/>
            <a:ext cx="5107366" cy="38305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22942" y="1194632"/>
            <a:ext cx="3763242" cy="2822432"/>
          </a:xfrm>
          <a:prstGeom prst="rect">
            <a:avLst/>
          </a:prstGeom>
        </p:spPr>
      </p:pic>
      <p:sp>
        <p:nvSpPr>
          <p:cNvPr id="6" name="TextBox 5"/>
          <p:cNvSpPr txBox="1"/>
          <p:nvPr/>
        </p:nvSpPr>
        <p:spPr>
          <a:xfrm>
            <a:off x="4722942" y="4290725"/>
            <a:ext cx="3763242" cy="252376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&gt;325 students served</a:t>
            </a:r>
          </a:p>
          <a:p>
            <a:pPr marL="285750" indent="-285750">
              <a:buFont typeface="Arial" panose="020B0604020202020204" pitchFamily="34" charset="0"/>
              <a:buChar char="•"/>
            </a:pPr>
            <a:r>
              <a:rPr lang="en-US" sz="2400" dirty="0" smtClean="0"/>
              <a:t>Need continued patience and help from parents</a:t>
            </a:r>
          </a:p>
          <a:p>
            <a:pPr marL="285750" indent="-285750">
              <a:buFont typeface="Arial" panose="020B0604020202020204" pitchFamily="34" charset="0"/>
              <a:buChar char="•"/>
            </a:pPr>
            <a:r>
              <a:rPr lang="en-US" sz="2400" dirty="0" err="1" smtClean="0"/>
              <a:t>PikMyKid</a:t>
            </a:r>
            <a:r>
              <a:rPr lang="en-US" sz="2400" dirty="0" smtClean="0"/>
              <a:t> rollout in late 2015</a:t>
            </a:r>
            <a:endParaRPr lang="en-US" sz="2400" dirty="0" smtClean="0"/>
          </a:p>
          <a:p>
            <a:pPr marL="285750" indent="-285750">
              <a:buFont typeface="Arial" panose="020B0604020202020204" pitchFamily="34" charset="0"/>
              <a:buChar char="•"/>
            </a:pPr>
            <a:endParaRPr lang="en-US" sz="2000" dirty="0" smtClean="0"/>
          </a:p>
          <a:p>
            <a:endParaRPr lang="en-US" dirty="0"/>
          </a:p>
        </p:txBody>
      </p:sp>
    </p:spTree>
    <p:extLst>
      <p:ext uri="{BB962C8B-B14F-4D97-AF65-F5344CB8AC3E}">
        <p14:creationId xmlns:p14="http://schemas.microsoft.com/office/powerpoint/2010/main" val="1421711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71659"/>
            <a:ext cx="7772400" cy="1470025"/>
          </a:xfrm>
        </p:spPr>
        <p:txBody>
          <a:bodyPr/>
          <a:lstStyle/>
          <a:p>
            <a:r>
              <a:rPr lang="en-US" dirty="0" smtClean="0"/>
              <a:t>Long-term </a:t>
            </a:r>
            <a:r>
              <a:rPr lang="en-US" dirty="0" smtClean="0"/>
              <a:t>Facility Update </a:t>
            </a:r>
            <a:endParaRPr lang="en-US" dirty="0"/>
          </a:p>
        </p:txBody>
      </p:sp>
      <p:sp>
        <p:nvSpPr>
          <p:cNvPr id="3" name="Subtitle 2"/>
          <p:cNvSpPr>
            <a:spLocks noGrp="1"/>
          </p:cNvSpPr>
          <p:nvPr>
            <p:ph type="subTitle" idx="1"/>
          </p:nvPr>
        </p:nvSpPr>
        <p:spPr>
          <a:xfrm>
            <a:off x="685800" y="1816100"/>
            <a:ext cx="7772400" cy="3822700"/>
          </a:xfrm>
        </p:spPr>
        <p:txBody>
          <a:bodyPr/>
          <a:lstStyle/>
          <a:p>
            <a:pPr marL="457200" indent="-457200" algn="l">
              <a:buFont typeface="Arial"/>
              <a:buChar char="•"/>
            </a:pPr>
            <a:endParaRPr lang="en-US" dirty="0" smtClean="0"/>
          </a:p>
          <a:p>
            <a:pPr marL="457200" indent="-457200" algn="l">
              <a:buFont typeface="Arial"/>
              <a:buChar char="•"/>
            </a:pPr>
            <a:endParaRPr lang="en-US" dirty="0" smtClean="0"/>
          </a:p>
          <a:p>
            <a:pPr algn="l"/>
            <a:endParaRPr lang="en-US" dirty="0"/>
          </a:p>
        </p:txBody>
      </p:sp>
    </p:spTree>
    <p:extLst>
      <p:ext uri="{BB962C8B-B14F-4D97-AF65-F5344CB8AC3E}">
        <p14:creationId xmlns:p14="http://schemas.microsoft.com/office/powerpoint/2010/main" val="67770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125"/>
            <a:ext cx="7772400" cy="1470025"/>
          </a:xfrm>
        </p:spPr>
        <p:txBody>
          <a:bodyPr/>
          <a:lstStyle/>
          <a:p>
            <a:r>
              <a:rPr lang="en-US" dirty="0" smtClean="0"/>
              <a:t>Long-term </a:t>
            </a:r>
            <a:r>
              <a:rPr lang="en-US" dirty="0" smtClean="0"/>
              <a:t>Facility Update - </a:t>
            </a:r>
            <a:r>
              <a:rPr lang="en-US" dirty="0" smtClean="0"/>
              <a:t>Objective</a:t>
            </a:r>
            <a:endParaRPr lang="en-US" dirty="0"/>
          </a:p>
        </p:txBody>
      </p:sp>
      <p:sp>
        <p:nvSpPr>
          <p:cNvPr id="3" name="Subtitle 2"/>
          <p:cNvSpPr>
            <a:spLocks noGrp="1"/>
          </p:cNvSpPr>
          <p:nvPr>
            <p:ph type="subTitle" idx="1"/>
          </p:nvPr>
        </p:nvSpPr>
        <p:spPr>
          <a:xfrm>
            <a:off x="685800" y="1816100"/>
            <a:ext cx="7772400" cy="3822700"/>
          </a:xfrm>
        </p:spPr>
        <p:txBody>
          <a:bodyPr/>
          <a:lstStyle/>
          <a:p>
            <a:pPr marL="457200" indent="-457200" algn="l">
              <a:buFont typeface="Arial"/>
              <a:buChar char="•"/>
            </a:pPr>
            <a:r>
              <a:rPr lang="en-US" dirty="0" smtClean="0"/>
              <a:t>Two K-5 campuses feeding 1 Middle School </a:t>
            </a:r>
            <a:br>
              <a:rPr lang="en-US" dirty="0" smtClean="0"/>
            </a:br>
            <a:r>
              <a:rPr lang="en-US" dirty="0" smtClean="0"/>
              <a:t>– possibly one K-5 and one K-8</a:t>
            </a:r>
          </a:p>
          <a:p>
            <a:pPr marL="457200" indent="-457200" algn="l">
              <a:buFont typeface="Arial"/>
              <a:buChar char="•"/>
            </a:pPr>
            <a:r>
              <a:rPr lang="en-US" dirty="0" smtClean="0"/>
              <a:t>Expand our base to maintain a robust Middle School </a:t>
            </a:r>
          </a:p>
          <a:p>
            <a:pPr marL="457200" indent="-457200" algn="l">
              <a:buFont typeface="Arial"/>
              <a:buChar char="•"/>
            </a:pPr>
            <a:endParaRPr lang="en-US" dirty="0" smtClean="0"/>
          </a:p>
          <a:p>
            <a:pPr marL="457200" indent="-457200" algn="l">
              <a:buFont typeface="Arial"/>
              <a:buChar char="•"/>
            </a:pPr>
            <a:endParaRPr lang="en-US" dirty="0" smtClean="0"/>
          </a:p>
          <a:p>
            <a:pPr algn="l"/>
            <a:endParaRPr lang="en-US" dirty="0"/>
          </a:p>
        </p:txBody>
      </p:sp>
    </p:spTree>
    <p:extLst>
      <p:ext uri="{BB962C8B-B14F-4D97-AF65-F5344CB8AC3E}">
        <p14:creationId xmlns:p14="http://schemas.microsoft.com/office/powerpoint/2010/main" val="235053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125"/>
            <a:ext cx="7772400" cy="1470025"/>
          </a:xfrm>
        </p:spPr>
        <p:txBody>
          <a:bodyPr/>
          <a:lstStyle/>
          <a:p>
            <a:r>
              <a:rPr lang="en-US" dirty="0" smtClean="0"/>
              <a:t>Current Options Being Explored</a:t>
            </a:r>
            <a:endParaRPr lang="en-US" dirty="0"/>
          </a:p>
        </p:txBody>
      </p:sp>
      <p:sp>
        <p:nvSpPr>
          <p:cNvPr id="3" name="Subtitle 2"/>
          <p:cNvSpPr>
            <a:spLocks noGrp="1"/>
          </p:cNvSpPr>
          <p:nvPr>
            <p:ph type="subTitle" idx="1"/>
          </p:nvPr>
        </p:nvSpPr>
        <p:spPr>
          <a:xfrm>
            <a:off x="685800" y="1816100"/>
            <a:ext cx="7772400" cy="3822700"/>
          </a:xfrm>
        </p:spPr>
        <p:txBody>
          <a:bodyPr/>
          <a:lstStyle/>
          <a:p>
            <a:pPr marL="457200" indent="-457200" algn="l">
              <a:buFont typeface="Arial"/>
              <a:buChar char="•"/>
            </a:pPr>
            <a:r>
              <a:rPr lang="en-US" dirty="0" smtClean="0"/>
              <a:t># 1: Whiteman as a K-5</a:t>
            </a:r>
          </a:p>
          <a:p>
            <a:pPr marL="457200" indent="-457200" algn="l">
              <a:buFont typeface="Arial"/>
              <a:buChar char="•"/>
            </a:pPr>
            <a:r>
              <a:rPr lang="en-US" dirty="0" smtClean="0"/>
              <a:t>Bond Application: if successful it would allow us to expand Whiteman to house all of our K-5 students </a:t>
            </a:r>
          </a:p>
          <a:p>
            <a:pPr marL="457200" indent="-457200" algn="l">
              <a:buFont typeface="Arial"/>
              <a:buChar char="•"/>
            </a:pPr>
            <a:r>
              <a:rPr lang="en-US" dirty="0" smtClean="0"/>
              <a:t>Timeline: Submitted first draft to DPS in Jan 2016. DPS will make final decision via DPS board and Bond committee  </a:t>
            </a:r>
          </a:p>
        </p:txBody>
      </p:sp>
    </p:spTree>
    <p:extLst>
      <p:ext uri="{BB962C8B-B14F-4D97-AF65-F5344CB8AC3E}">
        <p14:creationId xmlns:p14="http://schemas.microsoft.com/office/powerpoint/2010/main" val="114821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125"/>
            <a:ext cx="7772400" cy="1470025"/>
          </a:xfrm>
        </p:spPr>
        <p:txBody>
          <a:bodyPr/>
          <a:lstStyle/>
          <a:p>
            <a:r>
              <a:rPr lang="en-US" dirty="0" smtClean="0"/>
              <a:t>Current Options Being Explored</a:t>
            </a:r>
            <a:endParaRPr lang="en-US" dirty="0"/>
          </a:p>
        </p:txBody>
      </p:sp>
      <p:sp>
        <p:nvSpPr>
          <p:cNvPr id="3" name="Subtitle 2"/>
          <p:cNvSpPr>
            <a:spLocks noGrp="1"/>
          </p:cNvSpPr>
          <p:nvPr>
            <p:ph type="subTitle" idx="1"/>
          </p:nvPr>
        </p:nvSpPr>
        <p:spPr>
          <a:xfrm>
            <a:off x="685800" y="1816100"/>
            <a:ext cx="7772400" cy="3822700"/>
          </a:xfrm>
        </p:spPr>
        <p:txBody>
          <a:bodyPr>
            <a:normAutofit lnSpcReduction="10000"/>
          </a:bodyPr>
          <a:lstStyle/>
          <a:p>
            <a:pPr marL="457200" indent="-457200" algn="l">
              <a:buFont typeface="Arial"/>
              <a:buChar char="•"/>
            </a:pPr>
            <a:r>
              <a:rPr lang="en-US" dirty="0"/>
              <a:t>#</a:t>
            </a:r>
            <a:r>
              <a:rPr lang="en-US" dirty="0" smtClean="0"/>
              <a:t> 2: High Quality Middle School </a:t>
            </a:r>
          </a:p>
          <a:p>
            <a:pPr marL="457200" indent="-457200" algn="l">
              <a:buFont typeface="Arial"/>
              <a:buChar char="•"/>
            </a:pPr>
            <a:r>
              <a:rPr lang="en-US" dirty="0" smtClean="0"/>
              <a:t>Applying for High </a:t>
            </a:r>
            <a:r>
              <a:rPr lang="en-US" dirty="0"/>
              <a:t>Q</a:t>
            </a:r>
            <a:r>
              <a:rPr lang="en-US" dirty="0" smtClean="0"/>
              <a:t>uality </a:t>
            </a:r>
            <a:r>
              <a:rPr lang="en-US" dirty="0"/>
              <a:t>M</a:t>
            </a:r>
            <a:r>
              <a:rPr lang="en-US" dirty="0" smtClean="0"/>
              <a:t>iddle </a:t>
            </a:r>
            <a:r>
              <a:rPr lang="en-US" dirty="0"/>
              <a:t>S</a:t>
            </a:r>
            <a:r>
              <a:rPr lang="en-US" dirty="0" smtClean="0"/>
              <a:t>chool status in order to relocate the Middle School program for 2017/2018 school year (possibly expanding middle school programming)</a:t>
            </a:r>
          </a:p>
          <a:p>
            <a:pPr marL="457200" indent="-457200" algn="l">
              <a:buFont typeface="Arial"/>
              <a:buChar char="•"/>
            </a:pPr>
            <a:r>
              <a:rPr lang="en-US" dirty="0" smtClean="0"/>
              <a:t>Timeline: waiting to find out when the RFP will be released for us to apply </a:t>
            </a:r>
          </a:p>
        </p:txBody>
      </p:sp>
    </p:spTree>
    <p:extLst>
      <p:ext uri="{BB962C8B-B14F-4D97-AF65-F5344CB8AC3E}">
        <p14:creationId xmlns:p14="http://schemas.microsoft.com/office/powerpoint/2010/main" val="83542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125"/>
            <a:ext cx="7772400" cy="1470025"/>
          </a:xfrm>
        </p:spPr>
        <p:txBody>
          <a:bodyPr/>
          <a:lstStyle/>
          <a:p>
            <a:r>
              <a:rPr lang="en-US" dirty="0" smtClean="0"/>
              <a:t>Current Options Being Explored</a:t>
            </a:r>
            <a:endParaRPr lang="en-US" dirty="0"/>
          </a:p>
        </p:txBody>
      </p:sp>
      <p:sp>
        <p:nvSpPr>
          <p:cNvPr id="3" name="Subtitle 2"/>
          <p:cNvSpPr>
            <a:spLocks noGrp="1"/>
          </p:cNvSpPr>
          <p:nvPr>
            <p:ph type="subTitle" idx="1"/>
          </p:nvPr>
        </p:nvSpPr>
        <p:spPr>
          <a:xfrm>
            <a:off x="685800" y="1816100"/>
            <a:ext cx="7772400" cy="3822700"/>
          </a:xfrm>
        </p:spPr>
        <p:txBody>
          <a:bodyPr>
            <a:normAutofit fontScale="92500" lnSpcReduction="10000"/>
          </a:bodyPr>
          <a:lstStyle/>
          <a:p>
            <a:pPr marL="457200" indent="-457200" algn="l">
              <a:buFont typeface="Arial"/>
              <a:buChar char="•"/>
            </a:pPr>
            <a:r>
              <a:rPr lang="en-US" dirty="0" smtClean="0"/>
              <a:t>#3: Alternative option: Private Company</a:t>
            </a:r>
          </a:p>
          <a:p>
            <a:pPr marL="457200" indent="-457200" algn="l">
              <a:buFont typeface="Arial"/>
              <a:buChar char="•"/>
            </a:pPr>
            <a:r>
              <a:rPr lang="en-US" dirty="0" smtClean="0"/>
              <a:t>Working with a private company who may be able to find us 1 building to house our middle school or future second K-8 campus for the DLS community 2017 and beyond </a:t>
            </a:r>
          </a:p>
          <a:p>
            <a:pPr marL="457200" indent="-457200" algn="l">
              <a:buFont typeface="Arial"/>
              <a:buChar char="•"/>
            </a:pPr>
            <a:r>
              <a:rPr lang="en-US" dirty="0" smtClean="0"/>
              <a:t>Timeline: we are at the mercy of this company’s ability to find us potential buildings and propose them to us. </a:t>
            </a:r>
          </a:p>
        </p:txBody>
      </p:sp>
    </p:spTree>
    <p:extLst>
      <p:ext uri="{BB962C8B-B14F-4D97-AF65-F5344CB8AC3E}">
        <p14:creationId xmlns:p14="http://schemas.microsoft.com/office/powerpoint/2010/main" val="93470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DLS</a:t>
            </a:r>
            <a:r>
              <a:rPr lang="en-US" dirty="0"/>
              <a:t/>
            </a:r>
            <a:br>
              <a:rPr lang="en-US" dirty="0"/>
            </a:br>
            <a:r>
              <a:rPr lang="en-US" dirty="0" smtClean="0"/>
              <a:t>Trustees Development </a:t>
            </a:r>
            <a:r>
              <a:rPr lang="en-US" dirty="0" smtClean="0"/>
              <a:t>Committee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073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Trustees Co-Chairs</a:t>
            </a:r>
            <a:endParaRPr lang="en-US" dirty="0"/>
          </a:p>
        </p:txBody>
      </p:sp>
      <p:sp>
        <p:nvSpPr>
          <p:cNvPr id="3" name="Content Placeholder 2"/>
          <p:cNvSpPr>
            <a:spLocks noGrp="1"/>
          </p:cNvSpPr>
          <p:nvPr>
            <p:ph idx="1"/>
          </p:nvPr>
        </p:nvSpPr>
        <p:spPr/>
        <p:txBody>
          <a:bodyPr/>
          <a:lstStyle/>
          <a:p>
            <a:r>
              <a:rPr lang="en-US" dirty="0" smtClean="0"/>
              <a:t>Co-Chair:         Beverly Haddon</a:t>
            </a:r>
          </a:p>
          <a:p>
            <a:r>
              <a:rPr lang="en-US" dirty="0" smtClean="0"/>
              <a:t>Co-Chair:         Lisa Peloso</a:t>
            </a:r>
          </a:p>
          <a:p>
            <a:endParaRPr lang="en-US" dirty="0"/>
          </a:p>
          <a:p>
            <a:r>
              <a:rPr lang="en-US" dirty="0" smtClean="0"/>
              <a:t>Founding Members:</a:t>
            </a:r>
          </a:p>
          <a:p>
            <a:pPr lvl="5"/>
            <a:r>
              <a:rPr lang="en-US" dirty="0" smtClean="0"/>
              <a:t>Erin McLain</a:t>
            </a:r>
          </a:p>
          <a:p>
            <a:pPr lvl="5"/>
            <a:r>
              <a:rPr lang="en-US" dirty="0" smtClean="0"/>
              <a:t>Amanda Shaw Newsome</a:t>
            </a:r>
          </a:p>
        </p:txBody>
      </p:sp>
    </p:spTree>
    <p:extLst>
      <p:ext uri="{BB962C8B-B14F-4D97-AF65-F5344CB8AC3E}">
        <p14:creationId xmlns:p14="http://schemas.microsoft.com/office/powerpoint/2010/main" val="11369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Goals</a:t>
            </a:r>
            <a:endParaRPr lang="en-US" dirty="0"/>
          </a:p>
        </p:txBody>
      </p:sp>
      <p:sp>
        <p:nvSpPr>
          <p:cNvPr id="3" name="Content Placeholder 2"/>
          <p:cNvSpPr>
            <a:spLocks noGrp="1"/>
          </p:cNvSpPr>
          <p:nvPr>
            <p:ph idx="1"/>
          </p:nvPr>
        </p:nvSpPr>
        <p:spPr/>
        <p:txBody>
          <a:bodyPr>
            <a:normAutofit lnSpcReduction="10000"/>
          </a:bodyPr>
          <a:lstStyle/>
          <a:p>
            <a:pPr marL="385763" indent="-385763">
              <a:buFont typeface="+mj-lt"/>
              <a:buAutoNum type="arabicPeriod"/>
            </a:pPr>
            <a:r>
              <a:rPr lang="en-US" dirty="0" smtClean="0"/>
              <a:t>Expand DLS Trustees Development Committee to 15 members by March 31.</a:t>
            </a:r>
          </a:p>
          <a:p>
            <a:pPr marL="385763" indent="-385763">
              <a:buFont typeface="+mj-lt"/>
              <a:buAutoNum type="arabicPeriod"/>
            </a:pPr>
            <a:r>
              <a:rPr lang="en-US" dirty="0" smtClean="0"/>
              <a:t>Pursue a planning grant that will cover the DLS Development expenses for 2016 by June 1.</a:t>
            </a:r>
          </a:p>
          <a:p>
            <a:pPr marL="385763" indent="-385763">
              <a:buFont typeface="+mj-lt"/>
              <a:buAutoNum type="arabicPeriod"/>
            </a:pPr>
            <a:r>
              <a:rPr lang="en-US" dirty="0" smtClean="0"/>
              <a:t>Develop a Development Plan that will focus on raising funds for future facilities, by January 31.</a:t>
            </a:r>
          </a:p>
          <a:p>
            <a:pPr marL="385763" indent="-385763">
              <a:buFont typeface="+mj-lt"/>
              <a:buAutoNum type="arabicPeriod"/>
            </a:pPr>
            <a:r>
              <a:rPr lang="en-US" dirty="0" smtClean="0"/>
              <a:t>Raise $1 Million </a:t>
            </a:r>
            <a:r>
              <a:rPr lang="en-US" smtClean="0"/>
              <a:t>for facilities in 2016.</a:t>
            </a:r>
            <a:endParaRPr lang="en-US"/>
          </a:p>
        </p:txBody>
      </p:sp>
    </p:spTree>
    <p:extLst>
      <p:ext uri="{BB962C8B-B14F-4D97-AF65-F5344CB8AC3E}">
        <p14:creationId xmlns:p14="http://schemas.microsoft.com/office/powerpoint/2010/main" val="385387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Facilties</a:t>
            </a:r>
            <a:r>
              <a:rPr lang="en-US" b="1" dirty="0" smtClean="0"/>
              <a:t> and Transportation Update</a:t>
            </a:r>
            <a:endParaRPr lang="en-US" b="1" dirty="0"/>
          </a:p>
        </p:txBody>
      </p:sp>
      <p:sp>
        <p:nvSpPr>
          <p:cNvPr id="3" name="Content Placeholder 2"/>
          <p:cNvSpPr>
            <a:spLocks noGrp="1"/>
          </p:cNvSpPr>
          <p:nvPr>
            <p:ph idx="1"/>
          </p:nvPr>
        </p:nvSpPr>
        <p:spPr>
          <a:xfrm>
            <a:off x="457200" y="1600201"/>
            <a:ext cx="8229600" cy="3419668"/>
          </a:xfrm>
        </p:spPr>
        <p:txBody>
          <a:bodyPr>
            <a:normAutofit/>
          </a:bodyPr>
          <a:lstStyle/>
          <a:p>
            <a:r>
              <a:rPr lang="en-US" dirty="0" smtClean="0"/>
              <a:t>History</a:t>
            </a:r>
          </a:p>
          <a:p>
            <a:r>
              <a:rPr lang="en-US" dirty="0" smtClean="0"/>
              <a:t>Current Status</a:t>
            </a:r>
          </a:p>
          <a:p>
            <a:r>
              <a:rPr lang="en-US" dirty="0" smtClean="0"/>
              <a:t>Near Term and Medium Term Projects</a:t>
            </a:r>
            <a:endParaRPr lang="en-US" dirty="0"/>
          </a:p>
          <a:p>
            <a:r>
              <a:rPr lang="en-US" dirty="0" smtClean="0"/>
              <a:t>Questions &amp; Answers</a:t>
            </a:r>
          </a:p>
          <a:p>
            <a:endParaRPr lang="en-US" dirty="0"/>
          </a:p>
        </p:txBody>
      </p:sp>
    </p:spTree>
    <p:extLst>
      <p:ext uri="{BB962C8B-B14F-4D97-AF65-F5344CB8AC3E}">
        <p14:creationId xmlns:p14="http://schemas.microsoft.com/office/powerpoint/2010/main" val="3500496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8400" y="884342"/>
            <a:ext cx="6837680" cy="4916184"/>
          </a:xfrm>
          <a:prstGeom prst="rect">
            <a:avLst/>
          </a:prstGeom>
        </p:spPr>
      </p:pic>
    </p:spTree>
    <p:extLst>
      <p:ext uri="{BB962C8B-B14F-4D97-AF65-F5344CB8AC3E}">
        <p14:creationId xmlns:p14="http://schemas.microsoft.com/office/powerpoint/2010/main" val="855844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Goals as a Board</a:t>
            </a:r>
            <a:endParaRPr lang="en-US" b="1" dirty="0"/>
          </a:p>
        </p:txBody>
      </p:sp>
      <p:sp>
        <p:nvSpPr>
          <p:cNvPr id="3" name="Content Placeholder 2"/>
          <p:cNvSpPr>
            <a:spLocks noGrp="1"/>
          </p:cNvSpPr>
          <p:nvPr>
            <p:ph idx="1"/>
          </p:nvPr>
        </p:nvSpPr>
        <p:spPr>
          <a:xfrm>
            <a:off x="457200" y="1600200"/>
            <a:ext cx="8442960" cy="4525963"/>
          </a:xfrm>
        </p:spPr>
        <p:txBody>
          <a:bodyPr>
            <a:normAutofit fontScale="92500" lnSpcReduction="20000"/>
          </a:bodyPr>
          <a:lstStyle/>
          <a:p>
            <a:r>
              <a:rPr lang="en-US" sz="5100" b="1" u="sng" dirty="0">
                <a:solidFill>
                  <a:srgbClr val="FFFFFF"/>
                </a:solidFill>
              </a:rPr>
              <a:t>The best possible learning environment and outcomes for our students</a:t>
            </a:r>
            <a:r>
              <a:rPr lang="en-US" sz="5100" b="1" u="sng" dirty="0" smtClean="0">
                <a:solidFill>
                  <a:srgbClr val="FFFFFF"/>
                </a:solidFill>
              </a:rPr>
              <a:t>.</a:t>
            </a:r>
            <a:endParaRPr lang="en-US" b="1" u="sng" dirty="0" smtClean="0"/>
          </a:p>
          <a:p>
            <a:endParaRPr lang="en-US" dirty="0"/>
          </a:p>
          <a:p>
            <a:r>
              <a:rPr lang="en-US" dirty="0" smtClean="0"/>
              <a:t>The best possible working environment for our faculty / staff.</a:t>
            </a:r>
          </a:p>
          <a:p>
            <a:endParaRPr lang="en-US" dirty="0"/>
          </a:p>
          <a:p>
            <a:r>
              <a:rPr lang="en-US" dirty="0" smtClean="0"/>
              <a:t>Long-term and short-term viability of our school.</a:t>
            </a:r>
          </a:p>
          <a:p>
            <a:pPr lvl="1"/>
            <a:r>
              <a:rPr lang="en-US" dirty="0" smtClean="0"/>
              <a:t>K-8 one location as the final outcome.</a:t>
            </a:r>
            <a:endParaRPr lang="en-US" dirty="0"/>
          </a:p>
        </p:txBody>
      </p:sp>
    </p:spTree>
    <p:extLst>
      <p:ext uri="{BB962C8B-B14F-4D97-AF65-F5344CB8AC3E}">
        <p14:creationId xmlns:p14="http://schemas.microsoft.com/office/powerpoint/2010/main" val="72913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a:t>
            </a:r>
            <a:endParaRPr lang="en-US" b="1" dirty="0"/>
          </a:p>
        </p:txBody>
      </p:sp>
      <p:pic>
        <p:nvPicPr>
          <p:cNvPr id="5" name="Picture 4"/>
          <p:cNvPicPr>
            <a:picLocks noChangeAspect="1"/>
          </p:cNvPicPr>
          <p:nvPr/>
        </p:nvPicPr>
        <p:blipFill>
          <a:blip r:embed="rId2"/>
          <a:stretch>
            <a:fillRect/>
          </a:stretch>
        </p:blipFill>
        <p:spPr>
          <a:xfrm>
            <a:off x="1137920" y="1564640"/>
            <a:ext cx="7030720" cy="4135120"/>
          </a:xfrm>
          <a:prstGeom prst="rect">
            <a:avLst/>
          </a:prstGeom>
        </p:spPr>
      </p:pic>
    </p:spTree>
    <p:extLst>
      <p:ext uri="{BB962C8B-B14F-4D97-AF65-F5344CB8AC3E}">
        <p14:creationId xmlns:p14="http://schemas.microsoft.com/office/powerpoint/2010/main" val="303260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a:t>
            </a:r>
            <a:endParaRPr lang="en-US" b="1" dirty="0"/>
          </a:p>
        </p:txBody>
      </p:sp>
      <p:sp>
        <p:nvSpPr>
          <p:cNvPr id="3" name="Content Placeholder 2"/>
          <p:cNvSpPr>
            <a:spLocks noGrp="1"/>
          </p:cNvSpPr>
          <p:nvPr>
            <p:ph idx="1"/>
          </p:nvPr>
        </p:nvSpPr>
        <p:spPr/>
        <p:txBody>
          <a:bodyPr>
            <a:normAutofit/>
          </a:bodyPr>
          <a:lstStyle/>
          <a:p>
            <a:r>
              <a:rPr lang="en-US" dirty="0"/>
              <a:t>Not enough room for specials, classes, gym, </a:t>
            </a:r>
            <a:r>
              <a:rPr lang="en-US" dirty="0" smtClean="0"/>
              <a:t>lunch, KC, Fun Club, etc.</a:t>
            </a:r>
          </a:p>
          <a:p>
            <a:r>
              <a:rPr lang="en-US" dirty="0" smtClean="0"/>
              <a:t>Operational challenges</a:t>
            </a:r>
            <a:endParaRPr lang="en-US" dirty="0"/>
          </a:p>
          <a:p>
            <a:r>
              <a:rPr lang="en-US" dirty="0" smtClean="0"/>
              <a:t>Enrollment reductions and fiscal impacts</a:t>
            </a:r>
          </a:p>
        </p:txBody>
      </p:sp>
    </p:spTree>
    <p:extLst>
      <p:ext uri="{BB962C8B-B14F-4D97-AF65-F5344CB8AC3E}">
        <p14:creationId xmlns:p14="http://schemas.microsoft.com/office/powerpoint/2010/main" val="60807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Facilities Committee Work</a:t>
            </a:r>
            <a:endParaRPr lang="en-US" b="1" dirty="0"/>
          </a:p>
        </p:txBody>
      </p:sp>
      <p:sp>
        <p:nvSpPr>
          <p:cNvPr id="4" name="Content Placeholder 3"/>
          <p:cNvSpPr>
            <a:spLocks noGrp="1"/>
          </p:cNvSpPr>
          <p:nvPr>
            <p:ph idx="1"/>
          </p:nvPr>
        </p:nvSpPr>
        <p:spPr>
          <a:xfrm>
            <a:off x="2001520" y="1600200"/>
            <a:ext cx="6339840" cy="4525963"/>
          </a:xfrm>
        </p:spPr>
        <p:txBody>
          <a:bodyPr/>
          <a:lstStyle/>
          <a:p>
            <a:r>
              <a:rPr lang="en-US" dirty="0" smtClean="0"/>
              <a:t>Co-location</a:t>
            </a:r>
          </a:p>
          <a:p>
            <a:endParaRPr lang="en-US" dirty="0"/>
          </a:p>
          <a:p>
            <a:r>
              <a:rPr lang="en-US" dirty="0" smtClean="0"/>
              <a:t>Purchase</a:t>
            </a:r>
          </a:p>
          <a:p>
            <a:endParaRPr lang="en-US" dirty="0"/>
          </a:p>
          <a:p>
            <a:r>
              <a:rPr lang="en-US" dirty="0" smtClean="0"/>
              <a:t>Rental</a:t>
            </a:r>
          </a:p>
          <a:p>
            <a:endParaRPr lang="en-US" dirty="0"/>
          </a:p>
          <a:p>
            <a:r>
              <a:rPr lang="en-US" dirty="0" smtClean="0"/>
              <a:t>?????</a:t>
            </a:r>
          </a:p>
        </p:txBody>
      </p:sp>
      <p:pic>
        <p:nvPicPr>
          <p:cNvPr id="5" name="Picture 4" descr="Facility Search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162560"/>
            <a:ext cx="8940389" cy="6858000"/>
          </a:xfrm>
          <a:prstGeom prst="rect">
            <a:avLst/>
          </a:prstGeom>
        </p:spPr>
      </p:pic>
    </p:spTree>
    <p:extLst>
      <p:ext uri="{BB962C8B-B14F-4D97-AF65-F5344CB8AC3E}">
        <p14:creationId xmlns:p14="http://schemas.microsoft.com/office/powerpoint/2010/main" val="34776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Stay with K2 Model</a:t>
            </a:r>
            <a:endParaRPr lang="en-US" b="1" dirty="0"/>
          </a:p>
        </p:txBody>
      </p:sp>
      <p:pic>
        <p:nvPicPr>
          <p:cNvPr id="4" name="Picture 3" descr="SQSurpl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828800"/>
            <a:ext cx="7162323" cy="3200187"/>
          </a:xfrm>
          <a:prstGeom prst="rect">
            <a:avLst/>
          </a:prstGeom>
        </p:spPr>
      </p:pic>
    </p:spTree>
    <p:extLst>
      <p:ext uri="{BB962C8B-B14F-4D97-AF65-F5344CB8AC3E}">
        <p14:creationId xmlns:p14="http://schemas.microsoft.com/office/powerpoint/2010/main" val="176595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DLS West</a:t>
            </a:r>
            <a:endParaRPr lang="en-US" b="1" dirty="0"/>
          </a:p>
        </p:txBody>
      </p:sp>
      <p:sp>
        <p:nvSpPr>
          <p:cNvPr id="3" name="Content Placeholder 2"/>
          <p:cNvSpPr>
            <a:spLocks noGrp="1"/>
          </p:cNvSpPr>
          <p:nvPr>
            <p:ph idx="1"/>
          </p:nvPr>
        </p:nvSpPr>
        <p:spPr>
          <a:xfrm>
            <a:off x="457200" y="1119674"/>
            <a:ext cx="8406882" cy="5299788"/>
          </a:xfrm>
        </p:spPr>
        <p:txBody>
          <a:bodyPr>
            <a:normAutofit lnSpcReduction="10000"/>
          </a:bodyPr>
          <a:lstStyle/>
          <a:p>
            <a:pPr lvl="1"/>
            <a:r>
              <a:rPr lang="en-US" dirty="0" smtClean="0"/>
              <a:t>Student enrollment increased by &gt;125</a:t>
            </a:r>
          </a:p>
          <a:p>
            <a:pPr lvl="1"/>
            <a:r>
              <a:rPr lang="en-US" dirty="0"/>
              <a:t>4 classes of </a:t>
            </a:r>
            <a:r>
              <a:rPr lang="en-US" dirty="0" smtClean="0"/>
              <a:t>Kindergarten </a:t>
            </a:r>
          </a:p>
          <a:p>
            <a:pPr lvl="1"/>
            <a:r>
              <a:rPr lang="en-US" dirty="0" smtClean="0"/>
              <a:t>Largely backfilled 1</a:t>
            </a:r>
            <a:r>
              <a:rPr lang="en-US" baseline="30000" dirty="0" smtClean="0"/>
              <a:t>st</a:t>
            </a:r>
            <a:r>
              <a:rPr lang="en-US" dirty="0" smtClean="0"/>
              <a:t> grade </a:t>
            </a:r>
            <a:endParaRPr lang="en-US" dirty="0"/>
          </a:p>
          <a:p>
            <a:pPr lvl="1"/>
            <a:r>
              <a:rPr lang="en-US" dirty="0" smtClean="0"/>
              <a:t>Full time gym teacher and programmed recess</a:t>
            </a:r>
          </a:p>
          <a:p>
            <a:pPr lvl="1"/>
            <a:r>
              <a:rPr lang="en-US" dirty="0" smtClean="0"/>
              <a:t>Music Program through SNM</a:t>
            </a:r>
          </a:p>
          <a:p>
            <a:pPr lvl="1"/>
            <a:r>
              <a:rPr lang="en-US" dirty="0" smtClean="0"/>
              <a:t>Gathering/performance space for the entire school</a:t>
            </a:r>
          </a:p>
          <a:p>
            <a:pPr lvl="1"/>
            <a:r>
              <a:rPr lang="en-US" dirty="0" smtClean="0"/>
              <a:t>Repainted classrooms</a:t>
            </a:r>
          </a:p>
          <a:p>
            <a:pPr lvl="1"/>
            <a:r>
              <a:rPr lang="en-US" dirty="0" smtClean="0"/>
              <a:t>Replaced windows, carpet, restrooms</a:t>
            </a:r>
          </a:p>
          <a:p>
            <a:pPr lvl="1"/>
            <a:r>
              <a:rPr lang="en-US" dirty="0"/>
              <a:t>Purchased furniture and equipment</a:t>
            </a:r>
          </a:p>
          <a:p>
            <a:pPr lvl="1"/>
            <a:r>
              <a:rPr lang="en-US" dirty="0"/>
              <a:t>Certified space for </a:t>
            </a:r>
            <a:r>
              <a:rPr lang="en-US" dirty="0" smtClean="0"/>
              <a:t>KC </a:t>
            </a:r>
            <a:endParaRPr lang="en-US" dirty="0"/>
          </a:p>
          <a:p>
            <a:pPr lvl="1"/>
            <a:r>
              <a:rPr lang="en-US" dirty="0" smtClean="0"/>
              <a:t>Built out office space</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3669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ircle(in)">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ircle(in)">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ircle(in)">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DLS West </a:t>
            </a:r>
            <a:endParaRPr lang="en-US" b="1" dirty="0"/>
          </a:p>
        </p:txBody>
      </p:sp>
      <p:sp>
        <p:nvSpPr>
          <p:cNvPr id="3" name="Content Placeholder 2"/>
          <p:cNvSpPr>
            <a:spLocks noGrp="1"/>
          </p:cNvSpPr>
          <p:nvPr>
            <p:ph idx="1"/>
          </p:nvPr>
        </p:nvSpPr>
        <p:spPr/>
        <p:txBody>
          <a:bodyPr>
            <a:normAutofit/>
          </a:bodyPr>
          <a:lstStyle/>
          <a:p>
            <a:r>
              <a:rPr lang="en-US" dirty="0" smtClean="0"/>
              <a:t>Permanent Playground and ballfields</a:t>
            </a:r>
          </a:p>
          <a:p>
            <a:r>
              <a:rPr lang="en-US" dirty="0" smtClean="0"/>
              <a:t>HVAC Improvements</a:t>
            </a:r>
          </a:p>
          <a:p>
            <a:r>
              <a:rPr lang="en-US" dirty="0" smtClean="0"/>
              <a:t>Improved coordination of shared spaces</a:t>
            </a:r>
          </a:p>
          <a:p>
            <a:r>
              <a:rPr lang="en-US" dirty="0" smtClean="0"/>
              <a:t>Elevator Improvements</a:t>
            </a:r>
          </a:p>
          <a:p>
            <a:endParaRPr lang="en-US" dirty="0" smtClean="0"/>
          </a:p>
        </p:txBody>
      </p:sp>
    </p:spTree>
    <p:extLst>
      <p:ext uri="{BB962C8B-B14F-4D97-AF65-F5344CB8AC3E}">
        <p14:creationId xmlns:p14="http://schemas.microsoft.com/office/powerpoint/2010/main" val="1316981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6438</TotalTime>
  <Words>889</Words>
  <Application>Microsoft Office PowerPoint</Application>
  <PresentationFormat>On-screen Show (4:3)</PresentationFormat>
  <Paragraphs>124</Paragraphs>
  <Slides>20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DLS Town Hall</vt:lpstr>
      <vt:lpstr>Facilties and Transportation Update</vt:lpstr>
      <vt:lpstr>Our Goals as a Board</vt:lpstr>
      <vt:lpstr>History</vt:lpstr>
      <vt:lpstr>History</vt:lpstr>
      <vt:lpstr>History Facilities Committee Work</vt:lpstr>
      <vt:lpstr>Stay with K2 Model</vt:lpstr>
      <vt:lpstr>DLS West</vt:lpstr>
      <vt:lpstr>DLS West </vt:lpstr>
      <vt:lpstr>DLS East</vt:lpstr>
      <vt:lpstr>Transportation</vt:lpstr>
      <vt:lpstr>Long-term Facility Update </vt:lpstr>
      <vt:lpstr>Long-term Facility Update - Objective</vt:lpstr>
      <vt:lpstr>Current Options Being Explored</vt:lpstr>
      <vt:lpstr>Current Options Being Explored</vt:lpstr>
      <vt:lpstr>Current Options Being Explored</vt:lpstr>
      <vt:lpstr> DLS Trustees Development Committee</vt:lpstr>
      <vt:lpstr>Development Trustees Co-Chairs</vt:lpstr>
      <vt:lpstr>2016 Goals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Kenneth Ho</cp:lastModifiedBy>
  <cp:revision>38</cp:revision>
  <dcterms:created xsi:type="dcterms:W3CDTF">2014-11-10T04:42:37Z</dcterms:created>
  <dcterms:modified xsi:type="dcterms:W3CDTF">2016-01-19T19:33:43Z</dcterms:modified>
</cp:coreProperties>
</file>