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5" r:id="rId3"/>
    <p:sldId id="266" r:id="rId4"/>
    <p:sldId id="285" r:id="rId5"/>
    <p:sldId id="267" r:id="rId6"/>
    <p:sldId id="268" r:id="rId7"/>
    <p:sldId id="278" r:id="rId8"/>
    <p:sldId id="269" r:id="rId9"/>
    <p:sldId id="262" r:id="rId10"/>
    <p:sldId id="259" r:id="rId11"/>
    <p:sldId id="276" r:id="rId12"/>
    <p:sldId id="280" r:id="rId13"/>
    <p:sldId id="258" r:id="rId14"/>
    <p:sldId id="277" r:id="rId15"/>
    <p:sldId id="279" r:id="rId16"/>
    <p:sldId id="260" r:id="rId17"/>
    <p:sldId id="281" r:id="rId18"/>
    <p:sldId id="287" r:id="rId19"/>
    <p:sldId id="282" r:id="rId20"/>
    <p:sldId id="283" r:id="rId21"/>
    <p:sldId id="284" r:id="rId22"/>
    <p:sldId id="261" r:id="rId23"/>
    <p:sldId id="263" r:id="rId24"/>
    <p:sldId id="270" r:id="rId25"/>
    <p:sldId id="264" r:id="rId26"/>
    <p:sldId id="271" r:id="rId27"/>
    <p:sldId id="28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8" autoAdjust="0"/>
  </p:normalViewPr>
  <p:slideViewPr>
    <p:cSldViewPr snapToGrid="0" snapToObjects="1">
      <p:cViewPr>
        <p:scale>
          <a:sx n="125" d="100"/>
          <a:sy n="125" d="100"/>
        </p:scale>
        <p:origin x="-80" y="5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28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571B1-951D-9C4D-93E3-9E0CEDAE692A}" type="datetimeFigureOut">
              <a:rPr lang="en-US" smtClean="0"/>
              <a:t>11/14/14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3223B-EB0B-A84D-AB94-0EF39A25DEF9}" type="slidenum">
              <a:rPr lang="en-US" smtClean="0"/>
              <a:t>‹#›</a:t>
            </a:fld>
            <a:endParaRPr lang="en-US"/>
          </a:p>
        </p:txBody>
      </p:sp>
    </p:spTree>
    <p:extLst>
      <p:ext uri="{BB962C8B-B14F-4D97-AF65-F5344CB8AC3E}">
        <p14:creationId xmlns:p14="http://schemas.microsoft.com/office/powerpoint/2010/main" val="35170006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talk</a:t>
            </a:r>
            <a:r>
              <a:rPr lang="en-US" baseline="0" dirty="0" smtClean="0"/>
              <a:t> –</a:t>
            </a:r>
          </a:p>
          <a:p>
            <a:pPr marL="228600" indent="-228600">
              <a:buAutoNum type="arabicParenR"/>
            </a:pPr>
            <a:r>
              <a:rPr lang="en-US" baseline="0" dirty="0" smtClean="0"/>
              <a:t>Shared Values</a:t>
            </a:r>
          </a:p>
          <a:p>
            <a:pPr marL="228600" indent="-228600">
              <a:buAutoNum type="arabicParenR"/>
            </a:pPr>
            <a:r>
              <a:rPr lang="en-US" baseline="0" dirty="0" smtClean="0"/>
              <a:t>Shared Experiences (restaurant …)</a:t>
            </a:r>
          </a:p>
          <a:p>
            <a:pPr marL="228600" indent="-228600">
              <a:buAutoNum type="arabicParenR"/>
            </a:pPr>
            <a:r>
              <a:rPr lang="en-US" baseline="0" dirty="0" smtClean="0"/>
              <a:t>Shared norms … we all want what is best for kids</a:t>
            </a:r>
          </a:p>
          <a:p>
            <a:pPr marL="228600" indent="-228600">
              <a:buAutoNum type="arabicParenR"/>
            </a:pPr>
            <a:endParaRPr lang="en-US" baseline="0" dirty="0" smtClean="0"/>
          </a:p>
          <a:p>
            <a:pPr marL="228600" indent="-228600">
              <a:buAutoNum type="arabicParenR"/>
            </a:pPr>
            <a:r>
              <a:rPr lang="en-US" baseline="0" dirty="0" smtClean="0"/>
              <a:t>BOARD not focused on one kid or one year or one community. Focused on long-term health of the school.</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a:t>
            </a:fld>
            <a:endParaRPr lang="en-US"/>
          </a:p>
        </p:txBody>
      </p:sp>
    </p:spTree>
    <p:extLst>
      <p:ext uri="{BB962C8B-B14F-4D97-AF65-F5344CB8AC3E}">
        <p14:creationId xmlns:p14="http://schemas.microsoft.com/office/powerpoint/2010/main" val="278190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initial surplus, plus short-term to medium-term viability. Gives us the base we need!</a:t>
            </a:r>
          </a:p>
          <a:p>
            <a:endParaRPr lang="en-US" baseline="0" dirty="0" smtClean="0"/>
          </a:p>
          <a:p>
            <a:r>
              <a:rPr lang="en-US" baseline="0" dirty="0" smtClean="0"/>
              <a:t>Conservative estimates. Drawn up by our CFO – Lori Deacon. Contingencies upon contingencies …</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14</a:t>
            </a:fld>
            <a:endParaRPr lang="en-US"/>
          </a:p>
        </p:txBody>
      </p:sp>
    </p:spTree>
    <p:extLst>
      <p:ext uri="{BB962C8B-B14F-4D97-AF65-F5344CB8AC3E}">
        <p14:creationId xmlns:p14="http://schemas.microsoft.com/office/powerpoint/2010/main" val="297071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split would open up 10 classrooms, creating space for dedicated English classrooms, music, rising middle school grades and more. The relationship with the neighborhood should remain positive as a result. By returning the K-2 student base back to full build-out, this also provides the rising middle school with a larger student population.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15</a:t>
            </a:fld>
            <a:endParaRPr lang="en-US"/>
          </a:p>
        </p:txBody>
      </p:sp>
    </p:spTree>
    <p:extLst>
      <p:ext uri="{BB962C8B-B14F-4D97-AF65-F5344CB8AC3E}">
        <p14:creationId xmlns:p14="http://schemas.microsoft.com/office/powerpoint/2010/main" val="275594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price rent means we need to go K-2</a:t>
            </a:r>
            <a:r>
              <a:rPr lang="en-US" baseline="0" dirty="0" smtClean="0"/>
              <a:t>. Practically, we can replace folks. Price per pupil vs. fixed rate. </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16</a:t>
            </a:fld>
            <a:endParaRPr lang="en-US"/>
          </a:p>
        </p:txBody>
      </p:sp>
    </p:spTree>
    <p:extLst>
      <p:ext uri="{BB962C8B-B14F-4D97-AF65-F5344CB8AC3E}">
        <p14:creationId xmlns:p14="http://schemas.microsoft.com/office/powerpoint/2010/main" val="293379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k classrooms, admin office, teacher</a:t>
            </a:r>
            <a:r>
              <a:rPr lang="en-US" baseline="0" dirty="0" smtClean="0"/>
              <a:t> training, music (	sub-basement for pull out rooms potentially)</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17</a:t>
            </a:fld>
            <a:endParaRPr lang="en-US"/>
          </a:p>
        </p:txBody>
      </p:sp>
    </p:spTree>
    <p:extLst>
      <p:ext uri="{BB962C8B-B14F-4D97-AF65-F5344CB8AC3E}">
        <p14:creationId xmlns:p14="http://schemas.microsoft.com/office/powerpoint/2010/main" val="291352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4</a:t>
            </a:r>
            <a:r>
              <a:rPr lang="en-US" baseline="0" dirty="0" smtClean="0"/>
              <a:t> 1</a:t>
            </a:r>
            <a:r>
              <a:rPr lang="en-US" baseline="30000" dirty="0" smtClean="0"/>
              <a:t>st</a:t>
            </a:r>
            <a:r>
              <a:rPr lang="en-US" baseline="0" dirty="0" smtClean="0"/>
              <a:t> grades and 2</a:t>
            </a:r>
            <a:r>
              <a:rPr lang="en-US" baseline="30000" dirty="0" smtClean="0"/>
              <a:t>nd</a:t>
            </a:r>
            <a:r>
              <a:rPr lang="en-US" baseline="0" dirty="0" smtClean="0"/>
              <a:t> grades clumped together, Teacher lounge / workroom, special services, technology room, nurse station, reception, 2 more admin offices, art room, and open room.</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19</a:t>
            </a:fld>
            <a:endParaRPr lang="en-US"/>
          </a:p>
        </p:txBody>
      </p:sp>
    </p:spTree>
    <p:extLst>
      <p:ext uri="{BB962C8B-B14F-4D97-AF65-F5344CB8AC3E}">
        <p14:creationId xmlns:p14="http://schemas.microsoft.com/office/powerpoint/2010/main" val="27531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 than WM</a:t>
            </a:r>
            <a:r>
              <a:rPr lang="en-US" baseline="0" dirty="0" smtClean="0"/>
              <a:t> gym, can hold PE there around lunch. Can do whole community for lunch in 90 minutes.</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20</a:t>
            </a:fld>
            <a:endParaRPr lang="en-US"/>
          </a:p>
        </p:txBody>
      </p:sp>
    </p:spTree>
    <p:extLst>
      <p:ext uri="{BB962C8B-B14F-4D97-AF65-F5344CB8AC3E}">
        <p14:creationId xmlns:p14="http://schemas.microsoft.com/office/powerpoint/2010/main" val="373247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 drive. Do</a:t>
            </a:r>
            <a:r>
              <a:rPr lang="en-US" baseline="0" dirty="0" smtClean="0"/>
              <a:t> it repeatedly. My daily drive. (I won’t have kids there)</a:t>
            </a:r>
            <a:r>
              <a:rPr lang="en-US" dirty="0" smtClean="0"/>
              <a:t> Routes that avoid</a:t>
            </a:r>
            <a:r>
              <a:rPr lang="en-US" baseline="0" dirty="0" smtClean="0"/>
              <a:t> cherry creek traffic.</a:t>
            </a:r>
          </a:p>
          <a:p>
            <a:endParaRPr lang="en-US" baseline="0" dirty="0" smtClean="0"/>
          </a:p>
          <a:p>
            <a:r>
              <a:rPr lang="en-US" baseline="0" dirty="0" smtClean="0"/>
              <a:t>We will meet with DPS transportation next week</a:t>
            </a:r>
          </a:p>
          <a:p>
            <a:r>
              <a:rPr lang="en-US" baseline="0" dirty="0" smtClean="0"/>
              <a:t>----- Meeting Notes (11/12/14 20:05) -----</a:t>
            </a:r>
          </a:p>
          <a:p>
            <a:r>
              <a:rPr lang="en-US" baseline="0" dirty="0" smtClean="0"/>
              <a:t>concerns about transportation</a:t>
            </a:r>
          </a:p>
          <a:p>
            <a:r>
              <a:rPr lang="en-US" baseline="0" dirty="0" smtClean="0"/>
              <a:t>kaidescope is wait listed</a:t>
            </a:r>
          </a:p>
          <a:p>
            <a:r>
              <a:rPr lang="en-US" baseline="0" dirty="0" smtClean="0"/>
              <a:t>most is up in the air</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22</a:t>
            </a:fld>
            <a:endParaRPr lang="en-US"/>
          </a:p>
        </p:txBody>
      </p:sp>
    </p:spTree>
    <p:extLst>
      <p:ext uri="{BB962C8B-B14F-4D97-AF65-F5344CB8AC3E}">
        <p14:creationId xmlns:p14="http://schemas.microsoft.com/office/powerpoint/2010/main" val="2017719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a:t>
            </a:r>
            <a:r>
              <a:rPr lang="en-US" baseline="0" dirty="0" smtClean="0"/>
              <a:t> bad fit financially</a:t>
            </a:r>
          </a:p>
          <a:p>
            <a:r>
              <a:rPr lang="en-US" baseline="0" dirty="0" smtClean="0"/>
              <a:t>MS bad fit structurally</a:t>
            </a:r>
          </a:p>
          <a:p>
            <a:r>
              <a:rPr lang="en-US" baseline="0" dirty="0" smtClean="0"/>
              <a:t>$550 per student (estimate) at Calvary – can replace attrition</a:t>
            </a:r>
          </a:p>
          <a:p>
            <a:r>
              <a:rPr lang="en-US" baseline="0" dirty="0" smtClean="0"/>
              <a:t>$740 per student (estimate) at Whiteman – per pupil, so less risk.</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23</a:t>
            </a:fld>
            <a:endParaRPr lang="en-US"/>
          </a:p>
        </p:txBody>
      </p:sp>
    </p:spTree>
    <p:extLst>
      <p:ext uri="{BB962C8B-B14F-4D97-AF65-F5344CB8AC3E}">
        <p14:creationId xmlns:p14="http://schemas.microsoft.com/office/powerpoint/2010/main" val="293304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supports</a:t>
            </a:r>
            <a:r>
              <a:rPr lang="en-US" baseline="0" dirty="0" smtClean="0"/>
              <a:t> this. Administrative team supports this. </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24</a:t>
            </a:fld>
            <a:endParaRPr lang="en-US"/>
          </a:p>
        </p:txBody>
      </p:sp>
    </p:spTree>
    <p:extLst>
      <p:ext uri="{BB962C8B-B14F-4D97-AF65-F5344CB8AC3E}">
        <p14:creationId xmlns:p14="http://schemas.microsoft.com/office/powerpoint/2010/main" val="808937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a:t>
            </a:r>
            <a:r>
              <a:rPr lang="en-US" dirty="0" smtClean="0"/>
              <a:t>moment to promise to behave professionally</a:t>
            </a:r>
            <a:r>
              <a:rPr lang="en-US" baseline="0" dirty="0" smtClean="0"/>
              <a:t> plus pre-empt some parent </a:t>
            </a:r>
            <a:r>
              <a:rPr lang="en-US" baseline="0" dirty="0" smtClean="0"/>
              <a:t>concerns</a:t>
            </a:r>
            <a:endParaRPr lang="en-US" baseline="0" dirty="0" smtClean="0"/>
          </a:p>
        </p:txBody>
      </p:sp>
      <p:sp>
        <p:nvSpPr>
          <p:cNvPr id="4" name="Slide Number Placeholder 3"/>
          <p:cNvSpPr>
            <a:spLocks noGrp="1"/>
          </p:cNvSpPr>
          <p:nvPr>
            <p:ph type="sldNum" sz="quarter" idx="10"/>
          </p:nvPr>
        </p:nvSpPr>
        <p:spPr/>
        <p:txBody>
          <a:bodyPr/>
          <a:lstStyle/>
          <a:p>
            <a:fld id="{78B3223B-EB0B-A84D-AB94-0EF39A25DEF9}" type="slidenum">
              <a:rPr lang="en-US" smtClean="0"/>
              <a:t>25</a:t>
            </a:fld>
            <a:endParaRPr lang="en-US"/>
          </a:p>
        </p:txBody>
      </p:sp>
    </p:spTree>
    <p:extLst>
      <p:ext uri="{BB962C8B-B14F-4D97-AF65-F5344CB8AC3E}">
        <p14:creationId xmlns:p14="http://schemas.microsoft.com/office/powerpoint/2010/main" val="83717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3</a:t>
            </a:fld>
            <a:endParaRPr lang="en-US"/>
          </a:p>
        </p:txBody>
      </p:sp>
    </p:spTree>
    <p:extLst>
      <p:ext uri="{BB962C8B-B14F-4D97-AF65-F5344CB8AC3E}">
        <p14:creationId xmlns:p14="http://schemas.microsoft.com/office/powerpoint/2010/main" val="128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27</a:t>
            </a:fld>
            <a:endParaRPr lang="en-US"/>
          </a:p>
        </p:txBody>
      </p:sp>
    </p:spTree>
    <p:extLst>
      <p:ext uri="{BB962C8B-B14F-4D97-AF65-F5344CB8AC3E}">
        <p14:creationId xmlns:p14="http://schemas.microsoft.com/office/powerpoint/2010/main" val="187069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running out of space!</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4</a:t>
            </a:fld>
            <a:endParaRPr lang="en-US"/>
          </a:p>
        </p:txBody>
      </p:sp>
    </p:spTree>
    <p:extLst>
      <p:ext uri="{BB962C8B-B14F-4D97-AF65-F5344CB8AC3E}">
        <p14:creationId xmlns:p14="http://schemas.microsoft.com/office/powerpoint/2010/main" val="184990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Apologize</a:t>
            </a:r>
            <a:r>
              <a:rPr lang="en-US" baseline="0" dirty="0" smtClean="0"/>
              <a:t> for missing names!</a:t>
            </a:r>
          </a:p>
          <a:p>
            <a:endParaRPr lang="en-US" dirty="0" smtClean="0"/>
          </a:p>
          <a:p>
            <a:r>
              <a:rPr lang="en-US" dirty="0" smtClean="0"/>
              <a:t>Board members</a:t>
            </a:r>
            <a:r>
              <a:rPr lang="en-US" baseline="0" dirty="0" smtClean="0"/>
              <a:t> in bold and underlined. Not because they are special, but to highlight board involvement.</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5</a:t>
            </a:fld>
            <a:endParaRPr lang="en-US"/>
          </a:p>
        </p:txBody>
      </p:sp>
    </p:spTree>
    <p:extLst>
      <p:ext uri="{BB962C8B-B14F-4D97-AF65-F5344CB8AC3E}">
        <p14:creationId xmlns:p14="http://schemas.microsoft.com/office/powerpoint/2010/main" val="392486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HUNDREDS if not THOUSANDS of hours spent</a:t>
            </a:r>
            <a:r>
              <a:rPr lang="en-US" baseline="0" dirty="0" smtClean="0"/>
              <a:t> by over 20 volunteers on this question in the last two or so years. The map above is just the key locations. The map with all locations is absurd! At least 50 locations pursued.</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6</a:t>
            </a:fld>
            <a:endParaRPr lang="en-US"/>
          </a:p>
        </p:txBody>
      </p:sp>
    </p:spTree>
    <p:extLst>
      <p:ext uri="{BB962C8B-B14F-4D97-AF65-F5344CB8AC3E}">
        <p14:creationId xmlns:p14="http://schemas.microsoft.com/office/powerpoint/2010/main" val="245140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Stapleton Build, Lowry Annex Build, Calvary Temple 1.0, Waldorf School</a:t>
            </a:r>
          </a:p>
          <a:p>
            <a:r>
              <a:rPr lang="en-US" b="1" dirty="0" smtClean="0"/>
              <a:t>Explored partnership with Chinese Investors, but could create an economically beneficial relationship</a:t>
            </a:r>
          </a:p>
          <a:p>
            <a:r>
              <a:rPr lang="en-US" b="1" dirty="0" smtClean="0"/>
              <a:t>Partnership formed with Urban Land Conservancy. This allowed us to make an offer on Waldorf and pursue two other campuses.</a:t>
            </a:r>
          </a:p>
          <a:p>
            <a:endParaRPr lang="en-US" b="1" dirty="0" smtClean="0"/>
          </a:p>
          <a:p>
            <a:r>
              <a:rPr lang="en-US" b="1" dirty="0" smtClean="0"/>
              <a:t>We have been creative, </a:t>
            </a:r>
            <a:r>
              <a:rPr lang="en-US" b="1" dirty="0" err="1" smtClean="0"/>
              <a:t>deligent</a:t>
            </a:r>
            <a:r>
              <a:rPr lang="en-US" b="1" dirty="0" smtClean="0"/>
              <a:t> and focused.</a:t>
            </a:r>
          </a:p>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7</a:t>
            </a:fld>
            <a:endParaRPr lang="en-US"/>
          </a:p>
        </p:txBody>
      </p:sp>
    </p:spTree>
    <p:extLst>
      <p:ext uri="{BB962C8B-B14F-4D97-AF65-F5344CB8AC3E}">
        <p14:creationId xmlns:p14="http://schemas.microsoft.com/office/powerpoint/2010/main" val="64662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financially viable. We need that base. Have to have 4Ks to have a viable school, particularly middle school. Middle school numbers, across program start to get near 20 students in 8</a:t>
            </a:r>
            <a:r>
              <a:rPr lang="en-US" baseline="30000" dirty="0" smtClean="0"/>
              <a:t>th</a:t>
            </a:r>
            <a:r>
              <a:rPr lang="en-US" dirty="0" smtClean="0"/>
              <a:t> grade across BOTH programs. Too small. Need a pyramid!</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11</a:t>
            </a:fld>
            <a:endParaRPr lang="en-US"/>
          </a:p>
        </p:txBody>
      </p:sp>
    </p:spTree>
    <p:extLst>
      <p:ext uri="{BB962C8B-B14F-4D97-AF65-F5344CB8AC3E}">
        <p14:creationId xmlns:p14="http://schemas.microsoft.com/office/powerpoint/2010/main" val="266648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build our base …</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12</a:t>
            </a:fld>
            <a:endParaRPr lang="en-US"/>
          </a:p>
        </p:txBody>
      </p:sp>
    </p:spTree>
    <p:extLst>
      <p:ext uri="{BB962C8B-B14F-4D97-AF65-F5344CB8AC3E}">
        <p14:creationId xmlns:p14="http://schemas.microsoft.com/office/powerpoint/2010/main" val="133589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CT allows us to go back to 4Ks and keep growing the school while figuring out a long term facility </a:t>
            </a:r>
            <a:r>
              <a:rPr lang="en-US" dirty="0" smtClean="0"/>
              <a:t>solutio</a:t>
            </a:r>
            <a:r>
              <a:rPr lang="en-US" baseline="0" dirty="0" smtClean="0"/>
              <a:t>n. W</a:t>
            </a:r>
            <a:r>
              <a:rPr lang="en-US" dirty="0" smtClean="0"/>
              <a:t>e </a:t>
            </a:r>
            <a:r>
              <a:rPr lang="en-US" dirty="0" smtClean="0"/>
              <a:t>need more time and we have exhausted all other temporary solutions.</a:t>
            </a:r>
          </a:p>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13</a:t>
            </a:fld>
            <a:endParaRPr lang="en-US"/>
          </a:p>
        </p:txBody>
      </p:sp>
    </p:spTree>
    <p:extLst>
      <p:ext uri="{BB962C8B-B14F-4D97-AF65-F5344CB8AC3E}">
        <p14:creationId xmlns:p14="http://schemas.microsoft.com/office/powerpoint/2010/main" val="352025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6816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06388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83668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76551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C52E1-3235-9A44-A378-FA8FABBB8ECB}" type="datetimeFigureOut">
              <a:rPr lang="en-US" smtClean="0"/>
              <a:t>11/14/14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21543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C52E1-3235-9A44-A378-FA8FABBB8ECB}" type="datetimeFigureOut">
              <a:rPr lang="en-US" smtClean="0"/>
              <a:t>11/14/14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1811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C52E1-3235-9A44-A378-FA8FABBB8ECB}" type="datetimeFigureOut">
              <a:rPr lang="en-US" smtClean="0"/>
              <a:t>11/14/14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09303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C52E1-3235-9A44-A378-FA8FABBB8ECB}" type="datetimeFigureOut">
              <a:rPr lang="en-US" smtClean="0"/>
              <a:t>11/14/14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24932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52E1-3235-9A44-A378-FA8FABBB8ECB}" type="datetimeFigureOut">
              <a:rPr lang="en-US" smtClean="0"/>
              <a:t>11/14/14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94875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C52E1-3235-9A44-A378-FA8FABBB8ECB}" type="datetimeFigureOut">
              <a:rPr lang="en-US" smtClean="0"/>
              <a:t>11/14/14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425250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C52E1-3235-9A44-A378-FA8FABBB8ECB}" type="datetimeFigureOut">
              <a:rPr lang="en-US" smtClean="0"/>
              <a:t>11/14/14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1251171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C52E1-3235-9A44-A378-FA8FABBB8ECB}" type="datetimeFigureOut">
              <a:rPr lang="en-US" smtClean="0"/>
              <a:t>11/14/14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AB781-007A-154B-935A-3A03A8AF710A}" type="slidenum">
              <a:rPr lang="en-US" smtClean="0"/>
              <a:t>‹#›</a:t>
            </a:fld>
            <a:endParaRPr lang="en-US"/>
          </a:p>
        </p:txBody>
      </p:sp>
    </p:spTree>
    <p:extLst>
      <p:ext uri="{BB962C8B-B14F-4D97-AF65-F5344CB8AC3E}">
        <p14:creationId xmlns:p14="http://schemas.microsoft.com/office/powerpoint/2010/main" val="12003313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DLS Town Hall</a:t>
            </a:r>
            <a:endParaRPr lang="en-US" dirty="0"/>
          </a:p>
        </p:txBody>
      </p:sp>
      <p:pic>
        <p:nvPicPr>
          <p:cNvPr id="4" name="Picture 3"/>
          <p:cNvPicPr>
            <a:picLocks noChangeAspect="1"/>
          </p:cNvPicPr>
          <p:nvPr/>
        </p:nvPicPr>
        <p:blipFill>
          <a:blip r:embed="rId3"/>
          <a:stretch>
            <a:fillRect/>
          </a:stretch>
        </p:blipFill>
        <p:spPr>
          <a:xfrm>
            <a:off x="2667000" y="1397000"/>
            <a:ext cx="3810000" cy="4051300"/>
          </a:xfrm>
          <a:prstGeom prst="rect">
            <a:avLst/>
          </a:prstGeom>
        </p:spPr>
      </p:pic>
      <p:pic>
        <p:nvPicPr>
          <p:cNvPr id="5" name="Picture 4"/>
          <p:cNvPicPr>
            <a:picLocks noChangeAspect="1"/>
          </p:cNvPicPr>
          <p:nvPr/>
        </p:nvPicPr>
        <p:blipFill>
          <a:blip r:embed="rId3"/>
          <a:stretch>
            <a:fillRect/>
          </a:stretch>
        </p:blipFill>
        <p:spPr>
          <a:xfrm>
            <a:off x="2667000" y="1397000"/>
            <a:ext cx="3810000" cy="4051300"/>
          </a:xfrm>
          <a:prstGeom prst="rect">
            <a:avLst/>
          </a:prstGeom>
        </p:spPr>
      </p:pic>
      <p:pic>
        <p:nvPicPr>
          <p:cNvPr id="6" name="Picture 5"/>
          <p:cNvPicPr>
            <a:picLocks noChangeAspect="1"/>
          </p:cNvPicPr>
          <p:nvPr/>
        </p:nvPicPr>
        <p:blipFill>
          <a:blip r:embed="rId3"/>
          <a:stretch>
            <a:fillRect/>
          </a:stretch>
        </p:blipFill>
        <p:spPr>
          <a:xfrm>
            <a:off x="2667000" y="1397000"/>
            <a:ext cx="3810000" cy="4051300"/>
          </a:xfrm>
          <a:prstGeom prst="rect">
            <a:avLst/>
          </a:prstGeom>
        </p:spPr>
      </p:pic>
      <p:pic>
        <p:nvPicPr>
          <p:cNvPr id="7" name="Picture 6"/>
          <p:cNvPicPr>
            <a:picLocks noChangeAspect="1"/>
          </p:cNvPicPr>
          <p:nvPr/>
        </p:nvPicPr>
        <p:blipFill>
          <a:blip r:embed="rId3"/>
          <a:stretch>
            <a:fillRect/>
          </a:stretch>
        </p:blipFill>
        <p:spPr>
          <a:xfrm>
            <a:off x="2667000" y="1397000"/>
            <a:ext cx="3810000" cy="4051300"/>
          </a:xfrm>
          <a:prstGeom prst="rect">
            <a:avLst/>
          </a:prstGeom>
        </p:spPr>
      </p:pic>
      <p:pic>
        <p:nvPicPr>
          <p:cNvPr id="3" name="Picture 2"/>
          <p:cNvPicPr>
            <a:picLocks noChangeAspect="1"/>
          </p:cNvPicPr>
          <p:nvPr/>
        </p:nvPicPr>
        <p:blipFill>
          <a:blip r:embed="rId4"/>
          <a:stretch>
            <a:fillRect/>
          </a:stretch>
        </p:blipFill>
        <p:spPr>
          <a:xfrm>
            <a:off x="0" y="951376"/>
            <a:ext cx="9144000" cy="4769827"/>
          </a:xfrm>
          <a:prstGeom prst="rect">
            <a:avLst/>
          </a:prstGeom>
        </p:spPr>
      </p:pic>
    </p:spTree>
    <p:extLst>
      <p:ext uri="{BB962C8B-B14F-4D97-AF65-F5344CB8AC3E}">
        <p14:creationId xmlns:p14="http://schemas.microsoft.com/office/powerpoint/2010/main" val="4160217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Facilities Process</a:t>
            </a:r>
            <a:endParaRPr lang="en-US" b="1" dirty="0"/>
          </a:p>
        </p:txBody>
      </p:sp>
      <p:sp>
        <p:nvSpPr>
          <p:cNvPr id="3" name="Content Placeholder 2"/>
          <p:cNvSpPr>
            <a:spLocks noGrp="1"/>
          </p:cNvSpPr>
          <p:nvPr>
            <p:ph idx="1"/>
          </p:nvPr>
        </p:nvSpPr>
        <p:spPr/>
        <p:txBody>
          <a:bodyPr>
            <a:normAutofit lnSpcReduction="10000"/>
          </a:bodyPr>
          <a:lstStyle/>
          <a:p>
            <a:r>
              <a:rPr lang="en-US" dirty="0" smtClean="0"/>
              <a:t>We have spent three years searching for a solution in the NE.</a:t>
            </a:r>
          </a:p>
          <a:p>
            <a:pPr lvl="1"/>
            <a:r>
              <a:rPr lang="en-US" dirty="0" smtClean="0"/>
              <a:t>We are limited financially.</a:t>
            </a:r>
          </a:p>
          <a:p>
            <a:pPr lvl="1"/>
            <a:r>
              <a:rPr lang="en-US" dirty="0" smtClean="0"/>
              <a:t>There is a lack of viable facilities.</a:t>
            </a:r>
          </a:p>
          <a:p>
            <a:pPr lvl="1"/>
            <a:r>
              <a:rPr lang="en-US" dirty="0"/>
              <a:t>F</a:t>
            </a:r>
            <a:r>
              <a:rPr lang="en-US" dirty="0" smtClean="0"/>
              <a:t>ierce competition.</a:t>
            </a:r>
          </a:p>
          <a:p>
            <a:pPr lvl="1"/>
            <a:r>
              <a:rPr lang="en-US" dirty="0" smtClean="0"/>
              <a:t>Whiteman campus not easily expanded.</a:t>
            </a:r>
          </a:p>
          <a:p>
            <a:pPr lvl="1"/>
            <a:endParaRPr lang="en-US" dirty="0"/>
          </a:p>
          <a:p>
            <a:r>
              <a:rPr lang="en-US" dirty="0" smtClean="0"/>
              <a:t>Core issue – we either become smaller, or we find a second campus</a:t>
            </a:r>
          </a:p>
          <a:p>
            <a:endParaRPr lang="en-US" dirty="0"/>
          </a:p>
          <a:p>
            <a:endParaRPr lang="en-US" dirty="0" smtClean="0"/>
          </a:p>
          <a:p>
            <a:endParaRPr lang="en-US" dirty="0"/>
          </a:p>
        </p:txBody>
      </p:sp>
    </p:spTree>
    <p:extLst>
      <p:ext uri="{BB962C8B-B14F-4D97-AF65-F5344CB8AC3E}">
        <p14:creationId xmlns:p14="http://schemas.microsoft.com/office/powerpoint/2010/main" val="3455464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Stay with K2 Model</a:t>
            </a:r>
            <a:endParaRPr lang="en-US" b="1" dirty="0"/>
          </a:p>
        </p:txBody>
      </p:sp>
      <p:pic>
        <p:nvPicPr>
          <p:cNvPr id="4" name="Picture 3" descr="SQSurpl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828800"/>
            <a:ext cx="7162323" cy="3200187"/>
          </a:xfrm>
          <a:prstGeom prst="rect">
            <a:avLst/>
          </a:prstGeom>
        </p:spPr>
      </p:pic>
    </p:spTree>
    <p:extLst>
      <p:ext uri="{BB962C8B-B14F-4D97-AF65-F5344CB8AC3E}">
        <p14:creationId xmlns:p14="http://schemas.microsoft.com/office/powerpoint/2010/main" val="17659552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Foundation is the Key …</a:t>
            </a:r>
            <a:endParaRPr lang="en-US" b="1" dirty="0"/>
          </a:p>
        </p:txBody>
      </p:sp>
      <p:pic>
        <p:nvPicPr>
          <p:cNvPr id="4" name="Picture 3"/>
          <p:cNvPicPr>
            <a:picLocks noChangeAspect="1"/>
          </p:cNvPicPr>
          <p:nvPr/>
        </p:nvPicPr>
        <p:blipFill>
          <a:blip r:embed="rId3"/>
          <a:stretch>
            <a:fillRect/>
          </a:stretch>
        </p:blipFill>
        <p:spPr>
          <a:xfrm>
            <a:off x="1463040" y="2006600"/>
            <a:ext cx="6197600" cy="3815080"/>
          </a:xfrm>
          <a:prstGeom prst="rect">
            <a:avLst/>
          </a:prstGeom>
        </p:spPr>
      </p:pic>
    </p:spTree>
    <p:extLst>
      <p:ext uri="{BB962C8B-B14F-4D97-AF65-F5344CB8AC3E}">
        <p14:creationId xmlns:p14="http://schemas.microsoft.com/office/powerpoint/2010/main" val="24299230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Enter Calvary Temple ….</a:t>
            </a:r>
            <a:endParaRPr lang="en-US" b="1" dirty="0"/>
          </a:p>
        </p:txBody>
      </p:sp>
      <p:sp>
        <p:nvSpPr>
          <p:cNvPr id="3" name="Content Placeholder 2"/>
          <p:cNvSpPr>
            <a:spLocks noGrp="1"/>
          </p:cNvSpPr>
          <p:nvPr>
            <p:ph idx="1"/>
          </p:nvPr>
        </p:nvSpPr>
        <p:spPr/>
        <p:txBody>
          <a:bodyPr>
            <a:normAutofit/>
          </a:bodyPr>
          <a:lstStyle/>
          <a:p>
            <a:r>
              <a:rPr lang="en-US" dirty="0" smtClean="0">
                <a:solidFill>
                  <a:srgbClr val="FFFFFF"/>
                </a:solidFill>
              </a:rPr>
              <a:t>Here is why Calvary Temple is a great near-term solution for us!</a:t>
            </a:r>
          </a:p>
          <a:p>
            <a:pPr lvl="1"/>
            <a:r>
              <a:rPr lang="en-US" dirty="0" smtClean="0"/>
              <a:t>Additional revenue.</a:t>
            </a:r>
          </a:p>
          <a:p>
            <a:pPr lvl="1"/>
            <a:r>
              <a:rPr lang="en-US" dirty="0" smtClean="0"/>
              <a:t>Broader base to address attrition at higher grades.</a:t>
            </a:r>
          </a:p>
          <a:p>
            <a:pPr lvl="1"/>
            <a:r>
              <a:rPr lang="en-US" dirty="0" smtClean="0"/>
              <a:t>Broader fundraising base. </a:t>
            </a:r>
          </a:p>
          <a:p>
            <a:pPr lvl="1"/>
            <a:r>
              <a:rPr lang="en-US" dirty="0" smtClean="0"/>
              <a:t>Ability to bring in a diverse student population.</a:t>
            </a:r>
          </a:p>
          <a:p>
            <a:pPr lvl="1"/>
            <a:r>
              <a:rPr lang="en-US" dirty="0" smtClean="0"/>
              <a:t>Avoids bubbles and bottlenecks in the future.</a:t>
            </a:r>
          </a:p>
          <a:p>
            <a:pPr lvl="1"/>
            <a:r>
              <a:rPr lang="en-US" dirty="0" smtClean="0"/>
              <a:t>Socio emotional needs addressed </a:t>
            </a:r>
          </a:p>
          <a:p>
            <a:endParaRPr lang="en-US" dirty="0" smtClean="0"/>
          </a:p>
        </p:txBody>
      </p:sp>
    </p:spTree>
    <p:extLst>
      <p:ext uri="{BB962C8B-B14F-4D97-AF65-F5344CB8AC3E}">
        <p14:creationId xmlns:p14="http://schemas.microsoft.com/office/powerpoint/2010/main" val="1366931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Calvary Temple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 y="1828800"/>
            <a:ext cx="7133749" cy="3200187"/>
          </a:xfrm>
          <a:prstGeom prst="rect">
            <a:avLst/>
          </a:prstGeom>
        </p:spPr>
      </p:pic>
    </p:spTree>
    <p:extLst>
      <p:ext uri="{BB962C8B-B14F-4D97-AF65-F5344CB8AC3E}">
        <p14:creationId xmlns:p14="http://schemas.microsoft.com/office/powerpoint/2010/main" val="30262752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Plus ….</a:t>
            </a:r>
            <a:endParaRPr lang="en-US" b="1" dirty="0"/>
          </a:p>
        </p:txBody>
      </p:sp>
      <p:sp>
        <p:nvSpPr>
          <p:cNvPr id="3" name="Content Placeholder 2"/>
          <p:cNvSpPr>
            <a:spLocks noGrp="1"/>
          </p:cNvSpPr>
          <p:nvPr>
            <p:ph idx="1"/>
          </p:nvPr>
        </p:nvSpPr>
        <p:spPr>
          <a:xfrm>
            <a:off x="457200" y="1600200"/>
            <a:ext cx="4886960" cy="4525963"/>
          </a:xfrm>
        </p:spPr>
        <p:txBody>
          <a:bodyPr>
            <a:normAutofit fontScale="92500" lnSpcReduction="10000"/>
          </a:bodyPr>
          <a:lstStyle/>
          <a:p>
            <a:r>
              <a:rPr lang="en-US" dirty="0" smtClean="0"/>
              <a:t>Teachers like it …. </a:t>
            </a:r>
            <a:endParaRPr lang="en-US" dirty="0"/>
          </a:p>
          <a:p>
            <a:pPr lvl="1"/>
            <a:r>
              <a:rPr lang="en-US" dirty="0" smtClean="0"/>
              <a:t>More collaboration</a:t>
            </a:r>
          </a:p>
          <a:p>
            <a:pPr lvl="1"/>
            <a:r>
              <a:rPr lang="en-US" dirty="0" smtClean="0"/>
              <a:t>No moving to “carts”</a:t>
            </a:r>
          </a:p>
          <a:p>
            <a:pPr lvl="1"/>
            <a:r>
              <a:rPr lang="en-US" dirty="0" smtClean="0"/>
              <a:t>Already feeling cramped</a:t>
            </a:r>
          </a:p>
          <a:p>
            <a:endParaRPr lang="en-US" dirty="0"/>
          </a:p>
          <a:p>
            <a:r>
              <a:rPr lang="en-US" dirty="0" smtClean="0"/>
              <a:t>We </a:t>
            </a:r>
            <a:r>
              <a:rPr lang="en-US" dirty="0"/>
              <a:t>can back-fill 1</a:t>
            </a:r>
            <a:r>
              <a:rPr lang="en-US" baseline="30000" dirty="0"/>
              <a:t>st</a:t>
            </a:r>
            <a:r>
              <a:rPr lang="en-US" dirty="0"/>
              <a:t> </a:t>
            </a:r>
            <a:r>
              <a:rPr lang="en-US" dirty="0" smtClean="0"/>
              <a:t>grade</a:t>
            </a:r>
            <a:endParaRPr lang="en-US" b="1" dirty="0">
              <a:solidFill>
                <a:srgbClr val="FF0000"/>
              </a:solidFill>
            </a:endParaRPr>
          </a:p>
          <a:p>
            <a:endParaRPr lang="en-US" dirty="0"/>
          </a:p>
          <a:p>
            <a:r>
              <a:rPr lang="en-US" dirty="0"/>
              <a:t>We can make Whiteman a better Middle </a:t>
            </a:r>
            <a:r>
              <a:rPr lang="en-US" dirty="0" smtClean="0"/>
              <a:t>School</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5151120" y="1320800"/>
            <a:ext cx="3454400" cy="4368800"/>
          </a:xfrm>
          <a:prstGeom prst="rect">
            <a:avLst/>
          </a:prstGeom>
        </p:spPr>
      </p:pic>
    </p:spTree>
    <p:extLst>
      <p:ext uri="{BB962C8B-B14F-4D97-AF65-F5344CB8AC3E}">
        <p14:creationId xmlns:p14="http://schemas.microsoft.com/office/powerpoint/2010/main" val="3482984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2000"/>
                                        <p:tgtEl>
                                          <p:spTgt spid="3">
                                            <p:txEl>
                                              <p:pRg st="7" end="7"/>
                                            </p:txEl>
                                          </p:spTgt>
                                        </p:tgtEl>
                                      </p:cBhvr>
                                    </p:animEffect>
                                    <p:anim calcmode="lin" valueType="num">
                                      <p:cBhvr>
                                        <p:cTn id="4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(Proposed) at 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have structured the lease specifically to allow us options. </a:t>
            </a:r>
          </a:p>
          <a:p>
            <a:pPr lvl="1"/>
            <a:r>
              <a:rPr lang="en-US" dirty="0" smtClean="0"/>
              <a:t>The rent is a fixed price, not variable as with DPS</a:t>
            </a:r>
          </a:p>
          <a:p>
            <a:pPr lvl="1"/>
            <a:r>
              <a:rPr lang="en-US" dirty="0" smtClean="0"/>
              <a:t>Very favorable rates</a:t>
            </a:r>
          </a:p>
          <a:p>
            <a:pPr lvl="1"/>
            <a:endParaRPr lang="en-US" dirty="0" smtClean="0"/>
          </a:p>
          <a:p>
            <a:r>
              <a:rPr lang="en-US" dirty="0" smtClean="0"/>
              <a:t>Includes following improvements / advantages:</a:t>
            </a:r>
          </a:p>
          <a:p>
            <a:pPr lvl="1"/>
            <a:r>
              <a:rPr lang="en-US" dirty="0" smtClean="0"/>
              <a:t>We will have a 5 year lease with an option to extend the lease an additional 5 years beyond</a:t>
            </a:r>
          </a:p>
          <a:p>
            <a:pPr lvl="1"/>
            <a:r>
              <a:rPr lang="en-US" dirty="0" smtClean="0"/>
              <a:t>We will have an early out option after 2 years in case it is not working</a:t>
            </a:r>
          </a:p>
          <a:p>
            <a:endParaRPr lang="en-US" dirty="0" smtClean="0"/>
          </a:p>
        </p:txBody>
      </p:sp>
    </p:spTree>
    <p:extLst>
      <p:ext uri="{BB962C8B-B14F-4D97-AF65-F5344CB8AC3E}">
        <p14:creationId xmlns:p14="http://schemas.microsoft.com/office/powerpoint/2010/main" val="22397575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Calvary Current Plan – Lower Level</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6480" y="1653540"/>
            <a:ext cx="6268720" cy="3924300"/>
          </a:xfrm>
          <a:prstGeom prst="rect">
            <a:avLst/>
          </a:prstGeom>
        </p:spPr>
      </p:pic>
    </p:spTree>
    <p:extLst>
      <p:ext uri="{BB962C8B-B14F-4D97-AF65-F5344CB8AC3E}">
        <p14:creationId xmlns:p14="http://schemas.microsoft.com/office/powerpoint/2010/main" val="3407697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Calvary Temple Classroom Pictures</a:t>
            </a:r>
            <a:endParaRPr lang="en-US" dirty="0"/>
          </a:p>
        </p:txBody>
      </p:sp>
      <p:pic>
        <p:nvPicPr>
          <p:cNvPr id="4" name="Picture 3" descr="Macintosh HD:Users:irene:Library:Containers:com.apple.mail:Data:Library:Mail Downloads:535C496E-3EA5-4321-86BD-BED8C47CF792:image.jpeg"/>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1" y="1297940"/>
            <a:ext cx="4043679" cy="3830320"/>
          </a:xfrm>
          <a:prstGeom prst="rect">
            <a:avLst/>
          </a:prstGeom>
          <a:noFill/>
          <a:ln>
            <a:noFill/>
          </a:ln>
        </p:spPr>
      </p:pic>
      <p:pic>
        <p:nvPicPr>
          <p:cNvPr id="5" name="Picture 4" descr="Macintosh HD:Users:irene:Library:Containers:com.apple.mail:Data:Library:Mail Downloads:D9FE225A-7782-4C57-9FE2-CF5EE73A55E6:image.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98721" y="1828800"/>
            <a:ext cx="3820160" cy="3804285"/>
          </a:xfrm>
          <a:prstGeom prst="rect">
            <a:avLst/>
          </a:prstGeom>
          <a:noFill/>
          <a:ln>
            <a:noFill/>
          </a:ln>
        </p:spPr>
      </p:pic>
    </p:spTree>
    <p:extLst>
      <p:ext uri="{BB962C8B-B14F-4D97-AF65-F5344CB8AC3E}">
        <p14:creationId xmlns:p14="http://schemas.microsoft.com/office/powerpoint/2010/main" val="2607998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Calvary Temple – Upper Level</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21111" t="15965" r="5000"/>
          <a:stretch/>
        </p:blipFill>
        <p:spPr bwMode="auto">
          <a:xfrm>
            <a:off x="833120" y="1595120"/>
            <a:ext cx="7406640" cy="4074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1645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for Tonight</a:t>
            </a:r>
            <a:endParaRPr lang="en-US" b="1" dirty="0"/>
          </a:p>
        </p:txBody>
      </p:sp>
      <p:sp>
        <p:nvSpPr>
          <p:cNvPr id="3" name="Content Placeholder 2"/>
          <p:cNvSpPr>
            <a:spLocks noGrp="1"/>
          </p:cNvSpPr>
          <p:nvPr>
            <p:ph idx="1"/>
          </p:nvPr>
        </p:nvSpPr>
        <p:spPr>
          <a:xfrm>
            <a:off x="457200" y="1600201"/>
            <a:ext cx="8229600" cy="2463800"/>
          </a:xfrm>
        </p:spPr>
        <p:txBody>
          <a:bodyPr/>
          <a:lstStyle/>
          <a:p>
            <a:r>
              <a:rPr lang="en-US" dirty="0" err="1" smtClean="0"/>
              <a:t>Powerpoint</a:t>
            </a:r>
            <a:r>
              <a:rPr lang="en-US" dirty="0" smtClean="0"/>
              <a:t> Regarding History, Opportunities, and Challenges </a:t>
            </a:r>
          </a:p>
          <a:p>
            <a:endParaRPr lang="en-US" dirty="0"/>
          </a:p>
          <a:p>
            <a:r>
              <a:rPr lang="en-US" dirty="0" smtClean="0"/>
              <a:t>Questions &amp; Answers</a:t>
            </a:r>
          </a:p>
          <a:p>
            <a:endParaRPr lang="en-US" dirty="0"/>
          </a:p>
        </p:txBody>
      </p:sp>
    </p:spTree>
    <p:extLst>
      <p:ext uri="{BB962C8B-B14F-4D97-AF65-F5344CB8AC3E}">
        <p14:creationId xmlns:p14="http://schemas.microsoft.com/office/powerpoint/2010/main" val="35004967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Space</a:t>
            </a:r>
            <a:endParaRPr lang="en-US" dirty="0"/>
          </a:p>
        </p:txBody>
      </p:sp>
      <p:pic>
        <p:nvPicPr>
          <p:cNvPr id="4" name="Picture 3" descr="Macintosh HD:Users:irene:Library:Containers:com.apple.mail:Data:Library:Mail Downloads:E02EAD17-0276-4CFB-9E9D-E5C2B47E7CBC:image.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8880" y="1484312"/>
            <a:ext cx="6888480" cy="4337368"/>
          </a:xfrm>
          <a:prstGeom prst="rect">
            <a:avLst/>
          </a:prstGeom>
          <a:noFill/>
          <a:ln>
            <a:noFill/>
          </a:ln>
        </p:spPr>
      </p:pic>
    </p:spTree>
    <p:extLst>
      <p:ext uri="{BB962C8B-B14F-4D97-AF65-F5344CB8AC3E}">
        <p14:creationId xmlns:p14="http://schemas.microsoft.com/office/powerpoint/2010/main" val="19932375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Whiteman?</a:t>
            </a:r>
            <a:endParaRPr lang="en-US" dirty="0"/>
          </a:p>
        </p:txBody>
      </p:sp>
      <p:sp>
        <p:nvSpPr>
          <p:cNvPr id="3" name="Content Placeholder 2"/>
          <p:cNvSpPr>
            <a:spLocks noGrp="1"/>
          </p:cNvSpPr>
          <p:nvPr>
            <p:ph idx="1"/>
          </p:nvPr>
        </p:nvSpPr>
        <p:spPr/>
        <p:txBody>
          <a:bodyPr>
            <a:normAutofit lnSpcReduction="10000"/>
          </a:bodyPr>
          <a:lstStyle/>
          <a:p>
            <a:r>
              <a:rPr lang="en-US" dirty="0" smtClean="0"/>
              <a:t>4 dedicated English classrooms</a:t>
            </a:r>
          </a:p>
          <a:p>
            <a:r>
              <a:rPr lang="en-US" dirty="0" smtClean="0"/>
              <a:t>1 for art</a:t>
            </a:r>
          </a:p>
          <a:p>
            <a:r>
              <a:rPr lang="en-US" dirty="0" smtClean="0"/>
              <a:t>1 for technology</a:t>
            </a:r>
          </a:p>
          <a:p>
            <a:r>
              <a:rPr lang="en-US" dirty="0" smtClean="0"/>
              <a:t>1 for science lab</a:t>
            </a:r>
          </a:p>
          <a:p>
            <a:r>
              <a:rPr lang="en-US" dirty="0" smtClean="0"/>
              <a:t>1 for music (auditorium freed up)</a:t>
            </a:r>
          </a:p>
          <a:p>
            <a:r>
              <a:rPr lang="en-US" dirty="0" smtClean="0"/>
              <a:t>1 for STEM or other courses</a:t>
            </a:r>
          </a:p>
          <a:p>
            <a:r>
              <a:rPr lang="en-US" dirty="0" smtClean="0"/>
              <a:t>1 for advanced math</a:t>
            </a:r>
          </a:p>
          <a:p>
            <a:r>
              <a:rPr lang="en-US" dirty="0" smtClean="0"/>
              <a:t>1 for pull outs</a:t>
            </a:r>
          </a:p>
        </p:txBody>
      </p:sp>
    </p:spTree>
    <p:extLst>
      <p:ext uri="{BB962C8B-B14F-4D97-AF65-F5344CB8AC3E}">
        <p14:creationId xmlns:p14="http://schemas.microsoft.com/office/powerpoint/2010/main" val="21000888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a:xfrm>
            <a:off x="457200" y="1412558"/>
            <a:ext cx="8229600" cy="4525963"/>
          </a:xfrm>
        </p:spPr>
        <p:txBody>
          <a:bodyPr>
            <a:normAutofit fontScale="70000" lnSpcReduction="20000"/>
          </a:bodyPr>
          <a:lstStyle/>
          <a:p>
            <a:r>
              <a:rPr lang="en-US" dirty="0" smtClean="0"/>
              <a:t>Largest Concern</a:t>
            </a:r>
          </a:p>
          <a:p>
            <a:endParaRPr lang="en-US" dirty="0"/>
          </a:p>
          <a:p>
            <a:r>
              <a:rPr lang="en-US" dirty="0" smtClean="0"/>
              <a:t>25% of our campus from Stapleton</a:t>
            </a:r>
          </a:p>
          <a:p>
            <a:endParaRPr lang="en-US" dirty="0"/>
          </a:p>
          <a:p>
            <a:r>
              <a:rPr lang="en-US" dirty="0" smtClean="0"/>
              <a:t>Around $130,000 in the budget to address this concern</a:t>
            </a:r>
          </a:p>
          <a:p>
            <a:endParaRPr lang="en-US" dirty="0"/>
          </a:p>
          <a:p>
            <a:r>
              <a:rPr lang="en-US" dirty="0" smtClean="0"/>
              <a:t>Will have staggered start times. Longer day at Whiteman to increase overall instruction.</a:t>
            </a:r>
          </a:p>
          <a:p>
            <a:pPr lvl="1"/>
            <a:r>
              <a:rPr lang="en-US" dirty="0" smtClean="0"/>
              <a:t>Need input and volunteers</a:t>
            </a:r>
          </a:p>
          <a:p>
            <a:pPr lvl="1"/>
            <a:r>
              <a:rPr lang="en-US" dirty="0" smtClean="0"/>
              <a:t>Need volunteers to serve on committees</a:t>
            </a:r>
          </a:p>
          <a:p>
            <a:pPr lvl="1"/>
            <a:r>
              <a:rPr lang="en-US" dirty="0" smtClean="0"/>
              <a:t>Open to all ideas</a:t>
            </a:r>
          </a:p>
          <a:p>
            <a:pPr marL="457200" lvl="1" indent="0">
              <a:buNone/>
            </a:pPr>
            <a:endParaRPr lang="en-US" dirty="0" smtClean="0">
              <a:solidFill>
                <a:srgbClr val="FFFFFF"/>
              </a:solidFill>
            </a:endParaRPr>
          </a:p>
          <a:p>
            <a:r>
              <a:rPr lang="en-US" sz="4600" b="1" u="sng"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The </a:t>
            </a:r>
            <a:r>
              <a:rPr lang="en-US" sz="4600" b="1" u="sng"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M</a:t>
            </a:r>
            <a:r>
              <a:rPr lang="en-US" sz="4600" b="1" u="sng"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odel is Worth the Drive!</a:t>
            </a:r>
          </a:p>
          <a:p>
            <a:endParaRPr lang="en-US" dirty="0" smtClean="0"/>
          </a:p>
          <a:p>
            <a:endParaRPr lang="en-US" dirty="0" smtClean="0"/>
          </a:p>
          <a:p>
            <a:endParaRPr lang="en-US" dirty="0"/>
          </a:p>
        </p:txBody>
      </p:sp>
    </p:spTree>
    <p:extLst>
      <p:ext uri="{BB962C8B-B14F-4D97-AF65-F5344CB8AC3E}">
        <p14:creationId xmlns:p14="http://schemas.microsoft.com/office/powerpoint/2010/main" val="14217114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a:t>
            </a:r>
            <a:endParaRPr lang="en-US" dirty="0"/>
          </a:p>
        </p:txBody>
      </p:sp>
      <p:sp>
        <p:nvSpPr>
          <p:cNvPr id="3" name="Content Placeholder 2"/>
          <p:cNvSpPr>
            <a:spLocks noGrp="1"/>
          </p:cNvSpPr>
          <p:nvPr>
            <p:ph idx="1"/>
          </p:nvPr>
        </p:nvSpPr>
        <p:spPr/>
        <p:txBody>
          <a:bodyPr>
            <a:normAutofit/>
          </a:bodyPr>
          <a:lstStyle/>
          <a:p>
            <a:r>
              <a:rPr lang="en-US" dirty="0" smtClean="0"/>
              <a:t>Key Commitment</a:t>
            </a:r>
          </a:p>
          <a:p>
            <a:pPr lvl="1"/>
            <a:r>
              <a:rPr lang="en-US" dirty="0" smtClean="0"/>
              <a:t>Immersion Models</a:t>
            </a:r>
          </a:p>
          <a:p>
            <a:pPr lvl="1"/>
            <a:r>
              <a:rPr lang="en-US" dirty="0" smtClean="0"/>
              <a:t>Key for fundraising</a:t>
            </a:r>
          </a:p>
          <a:p>
            <a:pPr lvl="1"/>
            <a:endParaRPr lang="en-US" dirty="0"/>
          </a:p>
          <a:p>
            <a:r>
              <a:rPr lang="en-US" dirty="0" smtClean="0"/>
              <a:t>Better Suited for Whiteman (gym, additional facilities)</a:t>
            </a:r>
          </a:p>
          <a:p>
            <a:endParaRPr lang="en-US" dirty="0"/>
          </a:p>
          <a:p>
            <a:r>
              <a:rPr lang="en-US" dirty="0" smtClean="0"/>
              <a:t>Financially a better fit</a:t>
            </a:r>
            <a:endParaRPr lang="en-US" dirty="0"/>
          </a:p>
        </p:txBody>
      </p:sp>
    </p:spTree>
    <p:extLst>
      <p:ext uri="{BB962C8B-B14F-4D97-AF65-F5344CB8AC3E}">
        <p14:creationId xmlns:p14="http://schemas.microsoft.com/office/powerpoint/2010/main" val="30500351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Take a Deep Breath</a:t>
            </a:r>
            <a:endParaRPr lang="en-US" dirty="0"/>
          </a:p>
        </p:txBody>
      </p:sp>
      <p:sp>
        <p:nvSpPr>
          <p:cNvPr id="3" name="Content Placeholder 2"/>
          <p:cNvSpPr>
            <a:spLocks noGrp="1"/>
          </p:cNvSpPr>
          <p:nvPr>
            <p:ph idx="1"/>
          </p:nvPr>
        </p:nvSpPr>
        <p:spPr/>
        <p:txBody>
          <a:bodyPr>
            <a:normAutofit lnSpcReduction="10000"/>
          </a:bodyPr>
          <a:lstStyle/>
          <a:p>
            <a:r>
              <a:rPr lang="en-US" dirty="0" smtClean="0"/>
              <a:t>Gives us a change to move forward in a state of stability</a:t>
            </a:r>
          </a:p>
          <a:p>
            <a:endParaRPr lang="en-US" dirty="0"/>
          </a:p>
          <a:p>
            <a:r>
              <a:rPr lang="en-US" dirty="0" smtClean="0"/>
              <a:t>Fundraising</a:t>
            </a:r>
          </a:p>
          <a:p>
            <a:endParaRPr lang="en-US" dirty="0"/>
          </a:p>
          <a:p>
            <a:r>
              <a:rPr lang="en-US" dirty="0" smtClean="0"/>
              <a:t>Long-term solutions</a:t>
            </a:r>
          </a:p>
          <a:p>
            <a:endParaRPr lang="en-US" dirty="0"/>
          </a:p>
          <a:p>
            <a:r>
              <a:rPr lang="en-US" dirty="0" smtClean="0"/>
              <a:t>Better focus</a:t>
            </a:r>
          </a:p>
        </p:txBody>
      </p:sp>
    </p:spTree>
    <p:extLst>
      <p:ext uri="{BB962C8B-B14F-4D97-AF65-F5344CB8AC3E}">
        <p14:creationId xmlns:p14="http://schemas.microsoft.com/office/powerpoint/2010/main" val="16300405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Commitment</a:t>
            </a:r>
            <a:endParaRPr lang="en-US" dirty="0"/>
          </a:p>
        </p:txBody>
      </p:sp>
      <p:pic>
        <p:nvPicPr>
          <p:cNvPr id="5" name="Picture 4"/>
          <p:cNvPicPr>
            <a:picLocks noChangeAspect="1"/>
          </p:cNvPicPr>
          <p:nvPr/>
        </p:nvPicPr>
        <p:blipFill>
          <a:blip r:embed="rId3"/>
          <a:stretch>
            <a:fillRect/>
          </a:stretch>
        </p:blipFill>
        <p:spPr>
          <a:xfrm>
            <a:off x="1442720" y="1605280"/>
            <a:ext cx="6756400" cy="3881120"/>
          </a:xfrm>
          <a:prstGeom prst="rect">
            <a:avLst/>
          </a:prstGeom>
        </p:spPr>
      </p:pic>
    </p:spTree>
    <p:extLst>
      <p:ext uri="{BB962C8B-B14F-4D97-AF65-F5344CB8AC3E}">
        <p14:creationId xmlns:p14="http://schemas.microsoft.com/office/powerpoint/2010/main" val="3056967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Tours at Calvary Temple</a:t>
            </a:r>
          </a:p>
          <a:p>
            <a:endParaRPr lang="en-US" dirty="0"/>
          </a:p>
          <a:p>
            <a:r>
              <a:rPr lang="en-US" dirty="0" smtClean="0"/>
              <a:t>Board phone calls with concerned families</a:t>
            </a:r>
          </a:p>
          <a:p>
            <a:endParaRPr lang="en-US" dirty="0"/>
          </a:p>
          <a:p>
            <a:r>
              <a:rPr lang="en-US" dirty="0" smtClean="0"/>
              <a:t>Survey regarding move</a:t>
            </a:r>
          </a:p>
          <a:p>
            <a:endParaRPr lang="en-US" dirty="0"/>
          </a:p>
          <a:p>
            <a:r>
              <a:rPr lang="en-US" dirty="0" smtClean="0"/>
              <a:t>Committee Formation</a:t>
            </a:r>
            <a:endParaRPr lang="en-US" dirty="0"/>
          </a:p>
        </p:txBody>
      </p:sp>
    </p:spTree>
    <p:extLst>
      <p:ext uri="{BB962C8B-B14F-4D97-AF65-F5344CB8AC3E}">
        <p14:creationId xmlns:p14="http://schemas.microsoft.com/office/powerpoint/2010/main" val="34984719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8400" y="884342"/>
            <a:ext cx="6837680" cy="4916184"/>
          </a:xfrm>
          <a:prstGeom prst="rect">
            <a:avLst/>
          </a:prstGeom>
        </p:spPr>
      </p:pic>
    </p:spTree>
    <p:extLst>
      <p:ext uri="{BB962C8B-B14F-4D97-AF65-F5344CB8AC3E}">
        <p14:creationId xmlns:p14="http://schemas.microsoft.com/office/powerpoint/2010/main" val="855844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DLS Charter</a:t>
            </a:r>
            <a:endParaRPr lang="en-US" b="1" dirty="0"/>
          </a:p>
        </p:txBody>
      </p:sp>
      <p:sp>
        <p:nvSpPr>
          <p:cNvPr id="3" name="Content Placeholder 2"/>
          <p:cNvSpPr>
            <a:spLocks noGrp="1"/>
          </p:cNvSpPr>
          <p:nvPr>
            <p:ph idx="1"/>
          </p:nvPr>
        </p:nvSpPr>
        <p:spPr/>
        <p:txBody>
          <a:bodyPr>
            <a:normAutofit lnSpcReduction="10000"/>
          </a:bodyPr>
          <a:lstStyle/>
          <a:p>
            <a:r>
              <a:rPr lang="en-US" dirty="0" smtClean="0"/>
              <a:t>Proud to have DPS Support</a:t>
            </a:r>
          </a:p>
          <a:p>
            <a:endParaRPr lang="en-US" dirty="0"/>
          </a:p>
          <a:p>
            <a:r>
              <a:rPr lang="en-US" dirty="0" smtClean="0"/>
              <a:t>No geographic limitations</a:t>
            </a:r>
          </a:p>
          <a:p>
            <a:endParaRPr lang="en-US" dirty="0"/>
          </a:p>
          <a:p>
            <a:r>
              <a:rPr lang="en-US" dirty="0"/>
              <a:t>Vision for the school K-8 – pedagogical </a:t>
            </a:r>
            <a:r>
              <a:rPr lang="en-US" dirty="0" smtClean="0"/>
              <a:t>reasons</a:t>
            </a:r>
          </a:p>
          <a:p>
            <a:endParaRPr lang="en-US" dirty="0"/>
          </a:p>
          <a:p>
            <a:r>
              <a:rPr lang="en-US" dirty="0" smtClean="0"/>
              <a:t>Limits on capacity at Whiteman</a:t>
            </a:r>
            <a:endParaRPr lang="en-US" dirty="0"/>
          </a:p>
        </p:txBody>
      </p:sp>
    </p:spTree>
    <p:extLst>
      <p:ext uri="{BB962C8B-B14F-4D97-AF65-F5344CB8AC3E}">
        <p14:creationId xmlns:p14="http://schemas.microsoft.com/office/powerpoint/2010/main" val="608079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Problem …</a:t>
            </a:r>
            <a:endParaRPr lang="en-US" b="1" dirty="0"/>
          </a:p>
        </p:txBody>
      </p:sp>
      <p:pic>
        <p:nvPicPr>
          <p:cNvPr id="5" name="Picture 4"/>
          <p:cNvPicPr>
            <a:picLocks noChangeAspect="1"/>
          </p:cNvPicPr>
          <p:nvPr/>
        </p:nvPicPr>
        <p:blipFill>
          <a:blip r:embed="rId3"/>
          <a:stretch>
            <a:fillRect/>
          </a:stretch>
        </p:blipFill>
        <p:spPr>
          <a:xfrm>
            <a:off x="1137920" y="1564640"/>
            <a:ext cx="7030720" cy="4135120"/>
          </a:xfrm>
          <a:prstGeom prst="rect">
            <a:avLst/>
          </a:prstGeom>
        </p:spPr>
      </p:pic>
    </p:spTree>
    <p:extLst>
      <p:ext uri="{BB962C8B-B14F-4D97-AF65-F5344CB8AC3E}">
        <p14:creationId xmlns:p14="http://schemas.microsoft.com/office/powerpoint/2010/main" val="3032607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Facilities Committee</a:t>
            </a:r>
            <a:endParaRPr lang="en-US" b="1" dirty="0"/>
          </a:p>
        </p:txBody>
      </p:sp>
      <p:sp>
        <p:nvSpPr>
          <p:cNvPr id="3" name="Content Placeholder 2"/>
          <p:cNvSpPr>
            <a:spLocks noGrp="1"/>
          </p:cNvSpPr>
          <p:nvPr>
            <p:ph idx="1"/>
          </p:nvPr>
        </p:nvSpPr>
        <p:spPr>
          <a:xfrm>
            <a:off x="457200" y="1600201"/>
            <a:ext cx="8229600" cy="2301240"/>
          </a:xfrm>
        </p:spPr>
        <p:txBody>
          <a:bodyPr>
            <a:normAutofit fontScale="92500"/>
          </a:bodyPr>
          <a:lstStyle/>
          <a:p>
            <a:r>
              <a:rPr lang="en-US" b="1" dirty="0" smtClean="0"/>
              <a:t>Initially Formed in 2012 and led by Camilla </a:t>
            </a:r>
            <a:r>
              <a:rPr lang="en-US" b="1" dirty="0" err="1" smtClean="0"/>
              <a:t>Modesitt</a:t>
            </a:r>
            <a:endParaRPr lang="en-US" b="1" dirty="0" smtClean="0"/>
          </a:p>
          <a:p>
            <a:endParaRPr lang="en-US" sz="1300" b="1" dirty="0" smtClean="0"/>
          </a:p>
          <a:p>
            <a:r>
              <a:rPr lang="en-US" b="1" dirty="0" smtClean="0"/>
              <a:t>Kenneth Ho became chair in 2013</a:t>
            </a:r>
          </a:p>
          <a:p>
            <a:pPr lvl="1"/>
            <a:r>
              <a:rPr lang="en-US" b="1" dirty="0" smtClean="0"/>
              <a:t>Core group Kenneth, Irene </a:t>
            </a:r>
            <a:r>
              <a:rPr lang="en-US" b="1" dirty="0" err="1" smtClean="0"/>
              <a:t>Keeley</a:t>
            </a:r>
            <a:r>
              <a:rPr lang="en-US" b="1" dirty="0" smtClean="0"/>
              <a:t>, and Anne Davis.</a:t>
            </a:r>
          </a:p>
        </p:txBody>
      </p:sp>
      <p:sp>
        <p:nvSpPr>
          <p:cNvPr id="4" name="TextBox 3"/>
          <p:cNvSpPr txBox="1"/>
          <p:nvPr/>
        </p:nvSpPr>
        <p:spPr>
          <a:xfrm>
            <a:off x="1554480" y="4044395"/>
            <a:ext cx="2540000" cy="2585323"/>
          </a:xfrm>
          <a:prstGeom prst="rect">
            <a:avLst/>
          </a:prstGeom>
          <a:noFill/>
        </p:spPr>
        <p:txBody>
          <a:bodyPr wrap="square" rtlCol="0">
            <a:spAutoFit/>
          </a:bodyPr>
          <a:lstStyle/>
          <a:p>
            <a:r>
              <a:rPr lang="en-US" dirty="0" smtClean="0"/>
              <a:t>Other Members:</a:t>
            </a:r>
          </a:p>
          <a:p>
            <a:r>
              <a:rPr lang="en-US" dirty="0"/>
              <a:t>	</a:t>
            </a:r>
            <a:r>
              <a:rPr lang="en-US" dirty="0" smtClean="0"/>
              <a:t>Brooke Spencer</a:t>
            </a:r>
          </a:p>
          <a:p>
            <a:r>
              <a:rPr lang="en-US" dirty="0"/>
              <a:t>	</a:t>
            </a:r>
            <a:r>
              <a:rPr lang="en-US" dirty="0" smtClean="0"/>
              <a:t>Jenny </a:t>
            </a:r>
            <a:r>
              <a:rPr lang="en-US" dirty="0" err="1" smtClean="0"/>
              <a:t>Petruno</a:t>
            </a:r>
            <a:endParaRPr lang="en-US" dirty="0" smtClean="0"/>
          </a:p>
          <a:p>
            <a:r>
              <a:rPr lang="en-US" dirty="0"/>
              <a:t>	</a:t>
            </a:r>
            <a:r>
              <a:rPr lang="en-US" dirty="0" smtClean="0"/>
              <a:t>Laurie Pace</a:t>
            </a:r>
          </a:p>
          <a:p>
            <a:r>
              <a:rPr lang="en-US" dirty="0"/>
              <a:t>	</a:t>
            </a:r>
            <a:r>
              <a:rPr lang="en-US" dirty="0" smtClean="0"/>
              <a:t>Rich Naha</a:t>
            </a:r>
          </a:p>
          <a:p>
            <a:r>
              <a:rPr lang="en-US" dirty="0"/>
              <a:t>	</a:t>
            </a:r>
            <a:r>
              <a:rPr lang="en-US" dirty="0" smtClean="0"/>
              <a:t>Heidi </a:t>
            </a:r>
            <a:r>
              <a:rPr lang="en-US" dirty="0" err="1" smtClean="0"/>
              <a:t>McKernan</a:t>
            </a:r>
            <a:endParaRPr lang="en-US" dirty="0" smtClean="0"/>
          </a:p>
          <a:p>
            <a:r>
              <a:rPr lang="en-US" dirty="0"/>
              <a:t>	</a:t>
            </a:r>
            <a:r>
              <a:rPr lang="en-US" dirty="0" smtClean="0"/>
              <a:t>Luke </a:t>
            </a:r>
            <a:r>
              <a:rPr lang="en-US" dirty="0" err="1" smtClean="0"/>
              <a:t>Wittemeyer</a:t>
            </a:r>
            <a:endParaRPr lang="en-US" dirty="0" smtClean="0"/>
          </a:p>
          <a:p>
            <a:r>
              <a:rPr lang="en-US" dirty="0"/>
              <a:t>	</a:t>
            </a:r>
            <a:r>
              <a:rPr lang="en-US" b="1" u="sng" dirty="0" smtClean="0"/>
              <a:t>Ryan Hunter</a:t>
            </a:r>
            <a:endParaRPr lang="en-US" dirty="0" smtClean="0"/>
          </a:p>
          <a:p>
            <a:r>
              <a:rPr lang="en-US" b="1" dirty="0" smtClean="0"/>
              <a:t>	</a:t>
            </a:r>
            <a:r>
              <a:rPr lang="en-US" dirty="0" smtClean="0"/>
              <a:t>Doug </a:t>
            </a:r>
            <a:r>
              <a:rPr lang="en-US" dirty="0" err="1" smtClean="0"/>
              <a:t>Elonowitz</a:t>
            </a:r>
            <a:endParaRPr lang="en-US" b="1" dirty="0" smtClean="0"/>
          </a:p>
        </p:txBody>
      </p:sp>
      <p:sp>
        <p:nvSpPr>
          <p:cNvPr id="5" name="TextBox 4"/>
          <p:cNvSpPr txBox="1"/>
          <p:nvPr/>
        </p:nvSpPr>
        <p:spPr>
          <a:xfrm>
            <a:off x="5140960" y="4044395"/>
            <a:ext cx="2540000" cy="2585323"/>
          </a:xfrm>
          <a:prstGeom prst="rect">
            <a:avLst/>
          </a:prstGeom>
          <a:noFill/>
        </p:spPr>
        <p:txBody>
          <a:bodyPr wrap="square" rtlCol="0">
            <a:spAutoFit/>
          </a:bodyPr>
          <a:lstStyle/>
          <a:p>
            <a:r>
              <a:rPr lang="en-US" dirty="0" smtClean="0"/>
              <a:t>Other Members:</a:t>
            </a:r>
          </a:p>
          <a:p>
            <a:r>
              <a:rPr lang="en-US" dirty="0" smtClean="0"/>
              <a:t>	</a:t>
            </a:r>
            <a:r>
              <a:rPr lang="en-US" dirty="0"/>
              <a:t>Jesse Goldman</a:t>
            </a:r>
          </a:p>
          <a:p>
            <a:r>
              <a:rPr lang="en-US" dirty="0"/>
              <a:t>	</a:t>
            </a:r>
            <a:r>
              <a:rPr lang="en-US" b="1" u="sng" dirty="0" err="1"/>
              <a:t>Huiliang</a:t>
            </a:r>
            <a:r>
              <a:rPr lang="en-US" b="1" u="sng" dirty="0"/>
              <a:t> Liu</a:t>
            </a:r>
          </a:p>
          <a:p>
            <a:r>
              <a:rPr lang="en-US" dirty="0"/>
              <a:t>	Susie Grant</a:t>
            </a:r>
          </a:p>
          <a:p>
            <a:r>
              <a:rPr lang="en-US" dirty="0" smtClean="0"/>
              <a:t>	Sara </a:t>
            </a:r>
            <a:r>
              <a:rPr lang="en-US" dirty="0" err="1" smtClean="0"/>
              <a:t>Amodio</a:t>
            </a:r>
            <a:endParaRPr lang="en-US" dirty="0" smtClean="0"/>
          </a:p>
          <a:p>
            <a:r>
              <a:rPr lang="en-US" dirty="0"/>
              <a:t>	</a:t>
            </a:r>
            <a:r>
              <a:rPr lang="en-US" dirty="0" smtClean="0"/>
              <a:t>Moose Mamet</a:t>
            </a:r>
          </a:p>
          <a:p>
            <a:r>
              <a:rPr lang="en-US" dirty="0" smtClean="0"/>
              <a:t>	Angie Connor</a:t>
            </a:r>
          </a:p>
          <a:p>
            <a:r>
              <a:rPr lang="en-US" b="1" dirty="0" smtClean="0"/>
              <a:t>	</a:t>
            </a:r>
            <a:r>
              <a:rPr lang="en-US" b="1" u="sng" dirty="0" smtClean="0"/>
              <a:t>Kristy </a:t>
            </a:r>
            <a:r>
              <a:rPr lang="en-US" b="1" u="sng" dirty="0" err="1" smtClean="0"/>
              <a:t>Fantz</a:t>
            </a:r>
            <a:endParaRPr lang="en-US" b="1" dirty="0"/>
          </a:p>
          <a:p>
            <a:r>
              <a:rPr lang="en-US" b="1" dirty="0"/>
              <a:t>	</a:t>
            </a:r>
            <a:r>
              <a:rPr lang="en-US" dirty="0" err="1" smtClean="0"/>
              <a:t>Corelle</a:t>
            </a:r>
            <a:r>
              <a:rPr lang="en-US" dirty="0" smtClean="0"/>
              <a:t> </a:t>
            </a:r>
            <a:r>
              <a:rPr lang="en-US" dirty="0" err="1" smtClean="0"/>
              <a:t>Spettigue</a:t>
            </a:r>
            <a:endParaRPr lang="en-US" dirty="0" smtClean="0"/>
          </a:p>
        </p:txBody>
      </p:sp>
    </p:spTree>
    <p:extLst>
      <p:ext uri="{BB962C8B-B14F-4D97-AF65-F5344CB8AC3E}">
        <p14:creationId xmlns:p14="http://schemas.microsoft.com/office/powerpoint/2010/main" val="139491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Facilities Committee Work</a:t>
            </a:r>
            <a:endParaRPr lang="en-US" b="1" dirty="0"/>
          </a:p>
        </p:txBody>
      </p:sp>
      <p:sp>
        <p:nvSpPr>
          <p:cNvPr id="4" name="Content Placeholder 3"/>
          <p:cNvSpPr>
            <a:spLocks noGrp="1"/>
          </p:cNvSpPr>
          <p:nvPr>
            <p:ph idx="1"/>
          </p:nvPr>
        </p:nvSpPr>
        <p:spPr>
          <a:xfrm>
            <a:off x="2001520" y="1600200"/>
            <a:ext cx="6339840" cy="4525963"/>
          </a:xfrm>
        </p:spPr>
        <p:txBody>
          <a:bodyPr/>
          <a:lstStyle/>
          <a:p>
            <a:r>
              <a:rPr lang="en-US" dirty="0" smtClean="0"/>
              <a:t>Co-location</a:t>
            </a:r>
          </a:p>
          <a:p>
            <a:endParaRPr lang="en-US" dirty="0"/>
          </a:p>
          <a:p>
            <a:r>
              <a:rPr lang="en-US" dirty="0" smtClean="0"/>
              <a:t>Purchase</a:t>
            </a:r>
          </a:p>
          <a:p>
            <a:endParaRPr lang="en-US" dirty="0"/>
          </a:p>
          <a:p>
            <a:r>
              <a:rPr lang="en-US" dirty="0" smtClean="0"/>
              <a:t>Rental</a:t>
            </a:r>
          </a:p>
          <a:p>
            <a:endParaRPr lang="en-US" dirty="0"/>
          </a:p>
          <a:p>
            <a:r>
              <a:rPr lang="en-US" dirty="0" smtClean="0"/>
              <a:t>?????</a:t>
            </a:r>
          </a:p>
        </p:txBody>
      </p:sp>
      <p:pic>
        <p:nvPicPr>
          <p:cNvPr id="5" name="Picture 4" descr="Facility Search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 y="162560"/>
            <a:ext cx="8940389" cy="6858000"/>
          </a:xfrm>
          <a:prstGeom prst="rect">
            <a:avLst/>
          </a:prstGeom>
        </p:spPr>
      </p:pic>
    </p:spTree>
    <p:extLst>
      <p:ext uri="{BB962C8B-B14F-4D97-AF65-F5344CB8AC3E}">
        <p14:creationId xmlns:p14="http://schemas.microsoft.com/office/powerpoint/2010/main" val="3477668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Moments</a:t>
            </a:r>
            <a:endParaRPr lang="en-US" b="1" dirty="0"/>
          </a:p>
        </p:txBody>
      </p:sp>
      <p:pic>
        <p:nvPicPr>
          <p:cNvPr id="4" name="Picture 3"/>
          <p:cNvPicPr>
            <a:picLocks noChangeAspect="1"/>
          </p:cNvPicPr>
          <p:nvPr/>
        </p:nvPicPr>
        <p:blipFill>
          <a:blip r:embed="rId3"/>
          <a:stretch>
            <a:fillRect/>
          </a:stretch>
        </p:blipFill>
        <p:spPr>
          <a:xfrm>
            <a:off x="152400" y="1900238"/>
            <a:ext cx="3441700" cy="736600"/>
          </a:xfrm>
          <a:prstGeom prst="rect">
            <a:avLst/>
          </a:prstGeom>
        </p:spPr>
      </p:pic>
      <p:pic>
        <p:nvPicPr>
          <p:cNvPr id="6" name="Picture 5"/>
          <p:cNvPicPr>
            <a:picLocks noChangeAspect="1"/>
          </p:cNvPicPr>
          <p:nvPr/>
        </p:nvPicPr>
        <p:blipFill>
          <a:blip r:embed="rId4"/>
          <a:stretch>
            <a:fillRect/>
          </a:stretch>
        </p:blipFill>
        <p:spPr>
          <a:xfrm>
            <a:off x="812800" y="5191760"/>
            <a:ext cx="2781300" cy="833120"/>
          </a:xfrm>
          <a:prstGeom prst="rect">
            <a:avLst/>
          </a:prstGeom>
        </p:spPr>
      </p:pic>
      <p:pic>
        <p:nvPicPr>
          <p:cNvPr id="7" name="Picture 6"/>
          <p:cNvPicPr>
            <a:picLocks noChangeAspect="1"/>
          </p:cNvPicPr>
          <p:nvPr/>
        </p:nvPicPr>
        <p:blipFill>
          <a:blip r:embed="rId5"/>
          <a:stretch>
            <a:fillRect/>
          </a:stretch>
        </p:blipFill>
        <p:spPr>
          <a:xfrm>
            <a:off x="2180662" y="3297556"/>
            <a:ext cx="2826875" cy="1330642"/>
          </a:xfrm>
          <a:prstGeom prst="rect">
            <a:avLst/>
          </a:prstGeom>
        </p:spPr>
      </p:pic>
      <p:pic>
        <p:nvPicPr>
          <p:cNvPr id="8" name="Picture 7"/>
          <p:cNvPicPr>
            <a:picLocks noChangeAspect="1"/>
          </p:cNvPicPr>
          <p:nvPr/>
        </p:nvPicPr>
        <p:blipFill>
          <a:blip r:embed="rId6"/>
          <a:stretch>
            <a:fillRect/>
          </a:stretch>
        </p:blipFill>
        <p:spPr>
          <a:xfrm>
            <a:off x="5638800" y="2093278"/>
            <a:ext cx="1828800" cy="1371600"/>
          </a:xfrm>
          <a:prstGeom prst="rect">
            <a:avLst/>
          </a:prstGeom>
        </p:spPr>
      </p:pic>
      <p:pic>
        <p:nvPicPr>
          <p:cNvPr id="9" name="Picture 8"/>
          <p:cNvPicPr>
            <a:picLocks noChangeAspect="1"/>
          </p:cNvPicPr>
          <p:nvPr/>
        </p:nvPicPr>
        <p:blipFill>
          <a:blip r:embed="rId7"/>
          <a:stretch>
            <a:fillRect/>
          </a:stretch>
        </p:blipFill>
        <p:spPr>
          <a:xfrm>
            <a:off x="4686300" y="4856480"/>
            <a:ext cx="3429000" cy="1168400"/>
          </a:xfrm>
          <a:prstGeom prst="rect">
            <a:avLst/>
          </a:prstGeom>
        </p:spPr>
      </p:pic>
    </p:spTree>
    <p:extLst>
      <p:ext uri="{BB962C8B-B14F-4D97-AF65-F5344CB8AC3E}">
        <p14:creationId xmlns:p14="http://schemas.microsoft.com/office/powerpoint/2010/main" val="2829712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Board Vote Last Year</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solidFill>
                  <a:srgbClr val="FFFFFF"/>
                </a:solidFill>
              </a:rPr>
              <a:t>Evaluated CT for grades 4-8, eliminate middle school or reduced down to K2.</a:t>
            </a:r>
          </a:p>
          <a:p>
            <a:endParaRPr lang="en-US" dirty="0">
              <a:solidFill>
                <a:srgbClr val="FFFFFF"/>
              </a:solidFill>
            </a:endParaRPr>
          </a:p>
          <a:p>
            <a:r>
              <a:rPr lang="en-US" dirty="0">
                <a:solidFill>
                  <a:srgbClr val="FFFFFF"/>
                </a:solidFill>
              </a:rPr>
              <a:t>Various concerns around school stability how to project middle school attrition – empirical data showed significant attrition (~50%) at the middle school level.</a:t>
            </a:r>
          </a:p>
          <a:p>
            <a:endParaRPr lang="en-US" dirty="0">
              <a:solidFill>
                <a:srgbClr val="FFFFFF"/>
              </a:solidFill>
            </a:endParaRPr>
          </a:p>
          <a:p>
            <a:r>
              <a:rPr lang="en-US" dirty="0">
                <a:solidFill>
                  <a:srgbClr val="FFFFFF"/>
                </a:solidFill>
              </a:rPr>
              <a:t>Chose to enroll 2K’s </a:t>
            </a:r>
            <a:endParaRPr lang="en-US" dirty="0" smtClean="0">
              <a:solidFill>
                <a:srgbClr val="FFFFFF"/>
              </a:solidFill>
            </a:endParaRPr>
          </a:p>
          <a:p>
            <a:pPr lvl="1"/>
            <a:r>
              <a:rPr lang="en-US" dirty="0" smtClean="0">
                <a:solidFill>
                  <a:srgbClr val="FFFFFF"/>
                </a:solidFill>
              </a:rPr>
              <a:t>Best </a:t>
            </a:r>
            <a:r>
              <a:rPr lang="en-US" dirty="0">
                <a:solidFill>
                  <a:srgbClr val="FFFFFF"/>
                </a:solidFill>
              </a:rPr>
              <a:t>choice, by far, at that time</a:t>
            </a:r>
          </a:p>
          <a:p>
            <a:endParaRPr lang="en-US" dirty="0">
              <a:solidFill>
                <a:srgbClr val="FFFFFF"/>
              </a:solidFill>
            </a:endParaRPr>
          </a:p>
          <a:p>
            <a:r>
              <a:rPr lang="en-US" dirty="0">
                <a:solidFill>
                  <a:srgbClr val="FFFFFF"/>
                </a:solidFill>
              </a:rPr>
              <a:t>School more stable now</a:t>
            </a:r>
          </a:p>
        </p:txBody>
      </p:sp>
    </p:spTree>
    <p:extLst>
      <p:ext uri="{BB962C8B-B14F-4D97-AF65-F5344CB8AC3E}">
        <p14:creationId xmlns:p14="http://schemas.microsoft.com/office/powerpoint/2010/main" val="34012822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Goals as a Board</a:t>
            </a:r>
            <a:endParaRPr lang="en-US" b="1" dirty="0"/>
          </a:p>
        </p:txBody>
      </p:sp>
      <p:sp>
        <p:nvSpPr>
          <p:cNvPr id="3" name="Content Placeholder 2"/>
          <p:cNvSpPr>
            <a:spLocks noGrp="1"/>
          </p:cNvSpPr>
          <p:nvPr>
            <p:ph idx="1"/>
          </p:nvPr>
        </p:nvSpPr>
        <p:spPr>
          <a:xfrm>
            <a:off x="457200" y="1600200"/>
            <a:ext cx="8442960" cy="4525963"/>
          </a:xfrm>
        </p:spPr>
        <p:txBody>
          <a:bodyPr>
            <a:normAutofit fontScale="92500" lnSpcReduction="20000"/>
          </a:bodyPr>
          <a:lstStyle/>
          <a:p>
            <a:r>
              <a:rPr lang="en-US" sz="5100" b="1" u="sng" dirty="0">
                <a:solidFill>
                  <a:srgbClr val="FFFFFF"/>
                </a:solidFill>
              </a:rPr>
              <a:t>The best possible learning environment and outcomes for our students</a:t>
            </a:r>
            <a:r>
              <a:rPr lang="en-US" sz="5100" b="1" u="sng" dirty="0" smtClean="0">
                <a:solidFill>
                  <a:srgbClr val="FFFFFF"/>
                </a:solidFill>
              </a:rPr>
              <a:t>.</a:t>
            </a:r>
            <a:endParaRPr lang="en-US" b="1" u="sng" dirty="0" smtClean="0"/>
          </a:p>
          <a:p>
            <a:endParaRPr lang="en-US" dirty="0"/>
          </a:p>
          <a:p>
            <a:r>
              <a:rPr lang="en-US" dirty="0" smtClean="0"/>
              <a:t>The best possible working environment for our faculty / staff.</a:t>
            </a:r>
          </a:p>
          <a:p>
            <a:endParaRPr lang="en-US" dirty="0"/>
          </a:p>
          <a:p>
            <a:r>
              <a:rPr lang="en-US" dirty="0" smtClean="0"/>
              <a:t>Long-term and short-term viability of our school.</a:t>
            </a:r>
          </a:p>
          <a:p>
            <a:pPr lvl="1"/>
            <a:r>
              <a:rPr lang="en-US" dirty="0" smtClean="0"/>
              <a:t>K-8 one location as the final outcome.</a:t>
            </a:r>
            <a:endParaRPr lang="en-US" dirty="0"/>
          </a:p>
        </p:txBody>
      </p:sp>
    </p:spTree>
    <p:extLst>
      <p:ext uri="{BB962C8B-B14F-4D97-AF65-F5344CB8AC3E}">
        <p14:creationId xmlns:p14="http://schemas.microsoft.com/office/powerpoint/2010/main" val="7291366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4605</TotalTime>
  <Words>1240</Words>
  <Application>Microsoft Macintosh PowerPoint</Application>
  <PresentationFormat>On-screen Show (4:3)</PresentationFormat>
  <Paragraphs>212</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DLS Town Hall</vt:lpstr>
      <vt:lpstr>Outline for Tonight</vt:lpstr>
      <vt:lpstr>DLS Charter</vt:lpstr>
      <vt:lpstr>Key Problem …</vt:lpstr>
      <vt:lpstr>Facilities Committee</vt:lpstr>
      <vt:lpstr>History Facilities Committee Work</vt:lpstr>
      <vt:lpstr>Key Moments</vt:lpstr>
      <vt:lpstr>Board Vote Last Year</vt:lpstr>
      <vt:lpstr>Our Goals as a Board</vt:lpstr>
      <vt:lpstr>Summary Facilities Process</vt:lpstr>
      <vt:lpstr>Stay with K2 Model</vt:lpstr>
      <vt:lpstr>Foundation is the Key …</vt:lpstr>
      <vt:lpstr>Enter Calvary Temple ….</vt:lpstr>
      <vt:lpstr>Calvary Temple</vt:lpstr>
      <vt:lpstr>Plus ….</vt:lpstr>
      <vt:lpstr>Lease (Proposed) at CT</vt:lpstr>
      <vt:lpstr>Calvary Current Plan – Lower Level</vt:lpstr>
      <vt:lpstr>Calvary Temple Classroom Pictures</vt:lpstr>
      <vt:lpstr>Calvary Temple – Upper Level</vt:lpstr>
      <vt:lpstr>Flex Space</vt:lpstr>
      <vt:lpstr>What about Whiteman?</vt:lpstr>
      <vt:lpstr>Transportation</vt:lpstr>
      <vt:lpstr>Middle School</vt:lpstr>
      <vt:lpstr>We Can Take a Deep Breath</vt:lpstr>
      <vt:lpstr>Board Commitment</vt:lpstr>
      <vt:lpstr>Next Steps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26</cp:revision>
  <dcterms:created xsi:type="dcterms:W3CDTF">2014-11-10T04:42:37Z</dcterms:created>
  <dcterms:modified xsi:type="dcterms:W3CDTF">2014-11-15T10:09:05Z</dcterms:modified>
</cp:coreProperties>
</file>